
<file path=[Content_Types].xml><?xml version="1.0" encoding="utf-8"?>
<Types xmlns="http://schemas.openxmlformats.org/package/2006/content-types">
  <Default Extension="emf" ContentType="image/x-emf"/>
  <Default Extension="flac" ContentType="audio/unknown"/>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13">
  <p:sldMasterIdLst>
    <p:sldMasterId id="2147483660" r:id="rId1"/>
    <p:sldMasterId id="2147483672" r:id="rId2"/>
    <p:sldMasterId id="2147483684" r:id="rId3"/>
  </p:sldMasterIdLst>
  <p:notesMasterIdLst>
    <p:notesMasterId r:id="rId40"/>
  </p:notesMasterIdLst>
  <p:sldIdLst>
    <p:sldId id="256" r:id="rId4"/>
    <p:sldId id="488" r:id="rId5"/>
    <p:sldId id="513" r:id="rId6"/>
    <p:sldId id="514" r:id="rId7"/>
    <p:sldId id="489" r:id="rId8"/>
    <p:sldId id="515" r:id="rId9"/>
    <p:sldId id="516" r:id="rId10"/>
    <p:sldId id="518" r:id="rId11"/>
    <p:sldId id="519" r:id="rId12"/>
    <p:sldId id="520" r:id="rId13"/>
    <p:sldId id="521" r:id="rId14"/>
    <p:sldId id="522" r:id="rId15"/>
    <p:sldId id="523" r:id="rId16"/>
    <p:sldId id="524" r:id="rId17"/>
    <p:sldId id="532" r:id="rId18"/>
    <p:sldId id="530" r:id="rId19"/>
    <p:sldId id="531" r:id="rId20"/>
    <p:sldId id="533" r:id="rId21"/>
    <p:sldId id="534" r:id="rId22"/>
    <p:sldId id="535" r:id="rId23"/>
    <p:sldId id="536" r:id="rId24"/>
    <p:sldId id="537" r:id="rId25"/>
    <p:sldId id="538" r:id="rId26"/>
    <p:sldId id="539" r:id="rId27"/>
    <p:sldId id="540" r:id="rId28"/>
    <p:sldId id="541" r:id="rId29"/>
    <p:sldId id="542" r:id="rId30"/>
    <p:sldId id="552" r:id="rId31"/>
    <p:sldId id="553" r:id="rId32"/>
    <p:sldId id="554" r:id="rId33"/>
    <p:sldId id="368" r:id="rId34"/>
    <p:sldId id="471" r:id="rId35"/>
    <p:sldId id="448" r:id="rId36"/>
    <p:sldId id="449" r:id="rId37"/>
    <p:sldId id="329" r:id="rId38"/>
    <p:sldId id="551" r:id="rId39"/>
  </p:sldIdLst>
  <p:sldSz cx="9144000" cy="6858000" type="screen4x3"/>
  <p:notesSz cx="6858000" cy="9144000"/>
  <p:embeddedFontLst>
    <p:embeddedFont>
      <p:font typeface="Arial Narrow" panose="020B0606020202030204" pitchFamily="3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Cambria Math" panose="02040503050406030204" pitchFamily="18" charset="0"/>
      <p:regular r:id="rId49"/>
    </p:embeddedFont>
    <p:embeddedFont>
      <p:font typeface="Franklin Gothic Book" panose="020B0503020102020204" pitchFamily="34" charset="0"/>
      <p:regular r:id="rId50"/>
      <p:italic r:id="rId51"/>
    </p:embeddedFont>
    <p:embeddedFont>
      <p:font typeface="Franklin Gothic Medium" panose="020B0603020102020204" pitchFamily="34" charset="0"/>
      <p:regular r:id="rId52"/>
      <p:italic r:id="rId53"/>
    </p:embeddedFont>
    <p:embeddedFont>
      <p:font typeface="Perpetua" panose="02020502060401020303" pitchFamily="18" charset="0"/>
      <p:regular r:id="rId54"/>
      <p:bold r:id="rId55"/>
      <p:italic r:id="rId56"/>
      <p:boldItalic r:id="rId57"/>
    </p:embeddedFont>
    <p:embeddedFont>
      <p:font typeface="Wingdings 2" panose="05020102010507070707" pitchFamily="18" charset="2"/>
      <p:regular r:id="rId58"/>
    </p:embeddedFont>
    <p:embeddedFont>
      <p:font typeface="微软雅黑" panose="020B0503020204020204" pitchFamily="34" charset="-122"/>
      <p:regular r:id="rId59"/>
      <p:bold r:id="rId60"/>
    </p:embeddedFont>
    <p:embeddedFont>
      <p:font typeface="幼圆" panose="02010509060101010101" pitchFamily="49" charset="-122"/>
      <p:regular r:id="rId61"/>
    </p:embeddedFont>
  </p:embeddedFontLst>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9" autoAdjust="0"/>
    <p:restoredTop sz="93089" autoAdjust="0"/>
  </p:normalViewPr>
  <p:slideViewPr>
    <p:cSldViewPr>
      <p:cViewPr varScale="1">
        <p:scale>
          <a:sx n="62" d="100"/>
          <a:sy n="62" d="100"/>
        </p:scale>
        <p:origin x="1344" y="4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5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0183DD-ABDB-4EB1-A726-EE72F71F6393}" type="datetimeFigureOut">
              <a:rPr lang="zh-CN" altLang="en-US" smtClean="0"/>
              <a:t>2019/11/25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AC750A-E720-45E3-B984-FED77418FD21}" type="slidenum">
              <a:rPr lang="zh-CN" altLang="en-US" smtClean="0"/>
              <a:t>‹#›</a:t>
            </a:fld>
            <a:endParaRPr lang="zh-CN" altLang="en-US"/>
          </a:p>
        </p:txBody>
      </p:sp>
    </p:spTree>
    <p:extLst>
      <p:ext uri="{BB962C8B-B14F-4D97-AF65-F5344CB8AC3E}">
        <p14:creationId xmlns:p14="http://schemas.microsoft.com/office/powerpoint/2010/main" val="201623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70639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35</a:t>
            </a:fld>
            <a:endParaRPr lang="zh-CN" altLang="en-US"/>
          </a:p>
        </p:txBody>
      </p:sp>
    </p:spTree>
    <p:extLst>
      <p:ext uri="{BB962C8B-B14F-4D97-AF65-F5344CB8AC3E}">
        <p14:creationId xmlns:p14="http://schemas.microsoft.com/office/powerpoint/2010/main" val="3430278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42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2437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10478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59166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AC750A-E720-45E3-B984-FED77418FD2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2364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32</a:t>
            </a:fld>
            <a:endParaRPr lang="zh-CN" altLang="en-US"/>
          </a:p>
        </p:txBody>
      </p:sp>
    </p:spTree>
    <p:extLst>
      <p:ext uri="{BB962C8B-B14F-4D97-AF65-F5344CB8AC3E}">
        <p14:creationId xmlns:p14="http://schemas.microsoft.com/office/powerpoint/2010/main" val="585301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33</a:t>
            </a:fld>
            <a:endParaRPr lang="zh-CN" altLang="en-US"/>
          </a:p>
        </p:txBody>
      </p:sp>
    </p:spTree>
    <p:extLst>
      <p:ext uri="{BB962C8B-B14F-4D97-AF65-F5344CB8AC3E}">
        <p14:creationId xmlns:p14="http://schemas.microsoft.com/office/powerpoint/2010/main" val="2803006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AC750A-E720-45E3-B984-FED77418FD21}" type="slidenum">
              <a:rPr lang="zh-CN" altLang="en-US" smtClean="0"/>
              <a:t>34</a:t>
            </a:fld>
            <a:endParaRPr lang="zh-CN" altLang="en-US"/>
          </a:p>
        </p:txBody>
      </p:sp>
    </p:spTree>
    <p:extLst>
      <p:ext uri="{BB962C8B-B14F-4D97-AF65-F5344CB8AC3E}">
        <p14:creationId xmlns:p14="http://schemas.microsoft.com/office/powerpoint/2010/main" val="848588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7200E83E-3DDC-4057-BD42-0C3CE9F543F4}" type="datetimeFigureOut">
              <a:rPr lang="zh-CN" altLang="en-US" smtClean="0"/>
              <a:t>2019/11/25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zh-CN" altLang="en-US"/>
              <a:t>单击此处编辑母版标题样式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7200E83E-3DDC-4057-BD42-0C3CE9F543F4}" type="datetimeFigureOut">
              <a:rPr lang="zh-CN" altLang="en-US" smtClean="0"/>
              <a:t>2019/11/25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7200E83E-3DDC-4057-BD42-0C3CE9F543F4}" type="datetimeFigureOut">
              <a:rPr lang="zh-CN" altLang="en-US" smtClean="0"/>
              <a:t>2019/11/25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17" name="Footer Placeholder 16"/>
          <p:cNvSpPr>
            <a:spLocks noGrp="1"/>
          </p:cNvSpPr>
          <p:nvPr>
            <p:ph type="ftr" sz="quarter" idx="11"/>
          </p:nvPr>
        </p:nvSpPr>
        <p:spPr/>
        <p:txBody>
          <a:bodyPr/>
          <a:lstStyle/>
          <a:p>
            <a:endParaRPr lang="en-US">
              <a:solidFill>
                <a:srgbClr val="696464"/>
              </a:solidFill>
            </a:endParaRP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extLst>
      <p:ext uri="{BB962C8B-B14F-4D97-AF65-F5344CB8AC3E}">
        <p14:creationId xmlns:p14="http://schemas.microsoft.com/office/powerpoint/2010/main" val="148689031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307614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5" name="Footer Placeholder 4"/>
          <p:cNvSpPr>
            <a:spLocks noGrp="1"/>
          </p:cNvSpPr>
          <p:nvPr>
            <p:ph type="ftr" sz="quarter" idx="11"/>
          </p:nvPr>
        </p:nvSpPr>
        <p:spPr>
          <a:xfrm>
            <a:off x="800100" y="6172200"/>
            <a:ext cx="4000500" cy="457200"/>
          </a:xfrm>
        </p:spPr>
        <p:txBody>
          <a:bodyPr/>
          <a:lstStyle/>
          <a:p>
            <a:endParaRPr lang="en-US">
              <a:solidFill>
                <a:srgbClr val="696464"/>
              </a:solidFill>
            </a:endParaRP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4024387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144828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8" name="Footer Placeholder 7"/>
          <p:cNvSpPr>
            <a:spLocks noGrp="1"/>
          </p:cNvSpPr>
          <p:nvPr>
            <p:ph type="ftr" sz="quarter" idx="11"/>
          </p:nvPr>
        </p:nvSpPr>
        <p:spPr/>
        <p:txBody>
          <a:bodyPr/>
          <a:lstStyle/>
          <a:p>
            <a:endParaRPr lang="en-US">
              <a:solidFill>
                <a:srgbClr val="696464"/>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0555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4" name="Footer Placeholder 3"/>
          <p:cNvSpPr>
            <a:spLocks noGrp="1"/>
          </p:cNvSpPr>
          <p:nvPr>
            <p:ph type="ftr" sz="quarter" idx="11"/>
          </p:nvPr>
        </p:nvSpPr>
        <p:spPr/>
        <p:txBody>
          <a:bodyPr/>
          <a:lstStyle/>
          <a:p>
            <a:endParaRPr lang="en-US">
              <a:solidFill>
                <a:srgbClr val="696464"/>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0039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3" name="Footer Placeholder 2"/>
          <p:cNvSpPr>
            <a:spLocks noGrp="1"/>
          </p:cNvSpPr>
          <p:nvPr>
            <p:ph type="ftr" sz="quarter" idx="11"/>
          </p:nvPr>
        </p:nvSpPr>
        <p:spPr/>
        <p:txBody>
          <a:bodyPr/>
          <a:lstStyle/>
          <a:p>
            <a:endParaRPr lang="en-US">
              <a:solidFill>
                <a:srgbClr val="696464"/>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3431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6" name="Footer Placeholder 5"/>
          <p:cNvSpPr>
            <a:spLocks noGrp="1"/>
          </p:cNvSpPr>
          <p:nvPr>
            <p:ph type="ftr" sz="quarter" idx="11"/>
          </p:nvPr>
        </p:nvSpPr>
        <p:spPr/>
        <p:txBody>
          <a:bodyPr/>
          <a:lstStyle/>
          <a:p>
            <a:endParaRPr lang="en-US">
              <a:solidFill>
                <a:srgbClr val="696464"/>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49767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zh-CN" altLang="en-US"/>
              <a:t>单击此处编辑母版标题样式</a:t>
            </a:r>
            <a:endParaRPr lang="en-US" dirty="0"/>
          </a:p>
        </p:txBody>
      </p:sp>
      <p:sp>
        <p:nvSpPr>
          <p:cNvPr id="4" name="Date Placeholder 3"/>
          <p:cNvSpPr>
            <a:spLocks noGrp="1"/>
          </p:cNvSpPr>
          <p:nvPr>
            <p:ph type="dt" sz="half" idx="10"/>
          </p:nvPr>
        </p:nvSpPr>
        <p:spPr/>
        <p:txBody>
          <a:bodyPr/>
          <a:lstStyle/>
          <a:p>
            <a:fld id="{7200E83E-3DDC-4057-BD42-0C3CE9F543F4}" type="datetimeFigureOut">
              <a:rPr lang="zh-CN" altLang="en-US" smtClean="0"/>
              <a:t>2019/11/25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
        <p:nvSpPr>
          <p:cNvPr id="8" name="Content Placeholder 7"/>
          <p:cNvSpPr>
            <a:spLocks noGrp="1"/>
          </p:cNvSpPr>
          <p:nvPr>
            <p:ph sz="quarter" idx="13"/>
          </p:nvPr>
        </p:nvSpPr>
        <p:spPr>
          <a:xfrm>
            <a:off x="609600" y="1600200"/>
            <a:ext cx="7924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6" name="Footer Placeholder 5"/>
          <p:cNvSpPr>
            <a:spLocks noGrp="1"/>
          </p:cNvSpPr>
          <p:nvPr>
            <p:ph type="ftr" sz="quarter" idx="11"/>
          </p:nvPr>
        </p:nvSpPr>
        <p:spPr>
          <a:xfrm>
            <a:off x="914400" y="6172200"/>
            <a:ext cx="3886200" cy="457200"/>
          </a:xfrm>
        </p:spPr>
        <p:txBody>
          <a:bodyPr/>
          <a:lstStyle/>
          <a:p>
            <a:endParaRPr lang="en-US">
              <a:solidFill>
                <a:srgbClr val="696464"/>
              </a:solidFill>
            </a:endParaRPr>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37913171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7578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5" name="Footer Placeholder 4"/>
          <p:cNvSpPr>
            <a:spLocks noGrp="1"/>
          </p:cNvSpPr>
          <p:nvPr>
            <p:ph type="ftr" sz="quarter" idx="11"/>
          </p:nvPr>
        </p:nvSpPr>
        <p:spPr/>
        <p:txBody>
          <a:bodyPr/>
          <a:lstStyle/>
          <a:p>
            <a:endParaRPr lang="en-US">
              <a:solidFill>
                <a:srgbClr val="696464"/>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47496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ctrTitle"/>
          </p:nvPr>
        </p:nvSpPr>
        <p:spPr>
          <a:xfrm>
            <a:off x="685800" y="1676401"/>
            <a:ext cx="7772400" cy="1538286"/>
          </a:xfrm>
        </p:spPr>
        <p:txBody>
          <a:bodyPr anchor="b"/>
          <a:lstStyle/>
          <a:p>
            <a:r>
              <a:rPr kumimoji="0" lang="zh-CN" altLang="en-US"/>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3645770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a:xfrm>
            <a:off x="5330952" y="6400800"/>
            <a:ext cx="3733800" cy="283800"/>
          </a:xfrm>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40593331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2422855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7" name="灯片编号占位符 6"/>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2785129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8" name="页脚占位符 7"/>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9" name="灯片编号占位符 8"/>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743465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4" name="页脚占位符 3"/>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5" name="灯片编号占位符 4"/>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23203708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3" name="页脚占位符 2"/>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4" name="灯片编号占位符 3"/>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421969866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200E83E-3DDC-4057-BD42-0C3CE9F543F4}" type="datetimeFigureOut">
              <a:rPr lang="zh-CN" altLang="en-US" smtClean="0"/>
              <a:t>2019/11/25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7" name="灯片编号占位符 6"/>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4539024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7" name="灯片编号占位符 6"/>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746191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1601369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fontAlgn="base">
              <a:spcBef>
                <a:spcPct val="0"/>
              </a:spcBef>
              <a:spcAft>
                <a:spcPct val="0"/>
              </a:spcAft>
              <a:defRPr/>
            </a:pPr>
            <a:r>
              <a:rPr lang="en-US" altLang="zh-CN">
                <a:solidFill>
                  <a:srgbClr val="FFFFCC"/>
                </a:solidFill>
              </a:rPr>
              <a:t>2011/8/17</a:t>
            </a:r>
            <a:endParaRPr lang="zh-CN" altLang="zh-CN">
              <a:solidFill>
                <a:srgbClr val="FFFFCC"/>
              </a:solidFill>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zh-CN">
              <a:solidFill>
                <a:srgbClr val="FFFFCC"/>
              </a:solidFill>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199691A7-1C81-401E-8E67-300AC1F1246F}" type="slidenum">
              <a:rPr lang="en-US" altLang="zh-CN" smtClean="0">
                <a:solidFill>
                  <a:srgbClr val="FFFFCC"/>
                </a:solidFill>
              </a:rPr>
              <a:pPr fontAlgn="base">
                <a:spcBef>
                  <a:spcPct val="0"/>
                </a:spcBef>
                <a:spcAft>
                  <a:spcPct val="0"/>
                </a:spcAft>
                <a:defRPr/>
              </a:pPr>
              <a:t>‹#›</a:t>
            </a:fld>
            <a:endParaRPr lang="en-US" altLang="zh-CN">
              <a:solidFill>
                <a:srgbClr val="FFFFCC"/>
              </a:solidFill>
            </a:endParaRPr>
          </a:p>
        </p:txBody>
      </p:sp>
    </p:spTree>
    <p:extLst>
      <p:ext uri="{BB962C8B-B14F-4D97-AF65-F5344CB8AC3E}">
        <p14:creationId xmlns:p14="http://schemas.microsoft.com/office/powerpoint/2010/main" val="1832225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Title 1"/>
          <p:cNvSpPr>
            <a:spLocks noGrp="1"/>
          </p:cNvSpPr>
          <p:nvPr>
            <p:ph type="title"/>
          </p:nvPr>
        </p:nvSpPr>
        <p:spPr>
          <a:xfrm>
            <a:off x="609600" y="274638"/>
            <a:ext cx="7924800" cy="1143000"/>
          </a:xfrm>
        </p:spPr>
        <p:txBody>
          <a:bodyPr/>
          <a:lstStyle/>
          <a:p>
            <a:r>
              <a:rPr lang="zh-CN" altLang="en-US"/>
              <a:t>单击此处编辑母版标题样式</a:t>
            </a:r>
            <a:endParaRPr lang="en-US" dirty="0"/>
          </a:p>
        </p:txBody>
      </p:sp>
      <p:sp>
        <p:nvSpPr>
          <p:cNvPr id="5" name="Date Placeholder 4"/>
          <p:cNvSpPr>
            <a:spLocks noGrp="1"/>
          </p:cNvSpPr>
          <p:nvPr>
            <p:ph type="dt" sz="half" idx="10"/>
          </p:nvPr>
        </p:nvSpPr>
        <p:spPr/>
        <p:txBody>
          <a:bodyPr/>
          <a:lstStyle/>
          <a:p>
            <a:fld id="{7200E83E-3DDC-4057-BD42-0C3CE9F543F4}" type="datetimeFigureOut">
              <a:rPr lang="zh-CN" altLang="en-US" smtClean="0"/>
              <a:t>2019/11/25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Title 1"/>
          <p:cNvSpPr>
            <a:spLocks noGrp="1"/>
          </p:cNvSpPr>
          <p:nvPr>
            <p:ph type="title"/>
          </p:nvPr>
        </p:nvSpPr>
        <p:spPr>
          <a:xfrm>
            <a:off x="609600" y="274638"/>
            <a:ext cx="7924800" cy="1143000"/>
          </a:xfr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7200E83E-3DDC-4057-BD42-0C3CE9F543F4}" type="datetimeFigureOut">
              <a:rPr lang="zh-CN" altLang="en-US" smtClean="0"/>
              <a:t>2019/11/25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200E83E-3DDC-4057-BD42-0C3CE9F543F4}" type="datetimeFigureOut">
              <a:rPr lang="zh-CN" altLang="en-US" smtClean="0"/>
              <a:t>2019/11/25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00E83E-3DDC-4057-BD42-0C3CE9F543F4}" type="datetimeFigureOut">
              <a:rPr lang="zh-CN" altLang="en-US" smtClean="0"/>
              <a:t>2019/11/25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00E83E-3DDC-4057-BD42-0C3CE9F543F4}" type="datetimeFigureOut">
              <a:rPr lang="zh-CN" altLang="en-US" smtClean="0"/>
              <a:t>2019/11/25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zh-CN" altLang="en-US"/>
              <a:t>单击此处编辑母版标题样式</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200E83E-3DDC-4057-BD42-0C3CE9F543F4}" type="datetimeFigureOut">
              <a:rPr lang="zh-CN" altLang="en-US" smtClean="0"/>
              <a:t>2019/11/25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E5C9AC-B17D-4002-9342-307711A3563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7200E83E-3DDC-4057-BD42-0C3CE9F543F4}" type="datetimeFigureOut">
              <a:rPr lang="zh-CN" altLang="en-US" smtClean="0"/>
              <a:t>2019/11/25</a:t>
            </a:fld>
            <a:endParaRPr lang="zh-CN" alt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zh-CN" alt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36E5C9AC-B17D-4002-9342-307711A35635}"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solidFill>
                  <a:srgbClr val="696464"/>
                </a:solidFill>
              </a:rPr>
              <a:pPr/>
              <a:t>11/25/2019</a:t>
            </a:fld>
            <a:endParaRPr lang="en-US">
              <a:solidFill>
                <a:srgbClr val="696464"/>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solidFill>
                <a:srgbClr val="696464"/>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702208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r>
              <a:rPr lang="en-US" altLang="zh-CN">
                <a:solidFill>
                  <a:srgbClr val="2F2F2F">
                    <a:lumMod val="75000"/>
                    <a:lumOff val="25000"/>
                  </a:srgbClr>
                </a:solidFill>
              </a:rPr>
              <a:t>2011/8/17</a:t>
            </a:r>
            <a:endParaRPr lang="zh-CN" altLang="en-US">
              <a:solidFill>
                <a:srgbClr val="2F2F2F">
                  <a:lumMod val="75000"/>
                  <a:lumOff val="25000"/>
                </a:srgbClr>
              </a:solidFill>
            </a:endParaRPr>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zh-CN" altLang="en-US">
              <a:solidFill>
                <a:srgbClr val="2F2F2F">
                  <a:lumMod val="75000"/>
                  <a:lumOff val="25000"/>
                </a:srgbClr>
              </a:solidFill>
            </a:endParaRPr>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1F9C30EF-BED7-4227-AEDB-FD1CDC6CCC52}" type="slidenum">
              <a:rPr lang="zh-CN" altLang="en-US" smtClean="0">
                <a:solidFill>
                  <a:srgbClr val="2F2F2F">
                    <a:lumMod val="75000"/>
                    <a:lumOff val="25000"/>
                  </a:srgbClr>
                </a:solidFill>
              </a:rPr>
              <a:pPr/>
              <a:t>‹#›</a:t>
            </a:fld>
            <a:endParaRPr lang="zh-CN" altLang="en-US">
              <a:solidFill>
                <a:srgbClr val="2F2F2F">
                  <a:lumMod val="75000"/>
                  <a:lumOff val="25000"/>
                </a:srgbClr>
              </a:solidFill>
            </a:endParaRPr>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8488170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sysumatlab@163.com" TargetMode="Externa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png"/><Relationship Id="rId1" Type="http://schemas.openxmlformats.org/officeDocument/2006/relationships/slideLayout" Target="../slideLayouts/slideLayout17.x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flac"/><Relationship Id="rId1" Type="http://schemas.microsoft.com/office/2007/relationships/media" Target="../media/media1.flac"/><Relationship Id="rId5" Type="http://schemas.openxmlformats.org/officeDocument/2006/relationships/image" Target="../media/image23.emf"/><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yy&#22768;&#29616;&#35937;.swf"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0.png"/><Relationship Id="rId1" Type="http://schemas.openxmlformats.org/officeDocument/2006/relationships/slideLayout" Target="../slideLayouts/slideLayout17.xml"/><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2.flac"/><Relationship Id="rId7" Type="http://schemas.openxmlformats.org/officeDocument/2006/relationships/image" Target="../media/image22.png"/><Relationship Id="rId2" Type="http://schemas.openxmlformats.org/officeDocument/2006/relationships/audio" Target="../media/media1.flac"/><Relationship Id="rId1" Type="http://schemas.microsoft.com/office/2007/relationships/media" Target="../media/media1.flac"/><Relationship Id="rId6" Type="http://schemas.openxmlformats.org/officeDocument/2006/relationships/image" Target="../media/image330.png"/><Relationship Id="rId5" Type="http://schemas.openxmlformats.org/officeDocument/2006/relationships/slideLayout" Target="../slideLayouts/slideLayout17.xml"/><Relationship Id="rId10" Type="http://schemas.openxmlformats.org/officeDocument/2006/relationships/image" Target="../media/image31.emf"/><Relationship Id="rId4" Type="http://schemas.openxmlformats.org/officeDocument/2006/relationships/audio" Target="../media/media2.flac"/><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flac"/><Relationship Id="rId1" Type="http://schemas.microsoft.com/office/2007/relationships/media" Target="../media/media6.flac"/><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flac"/><Relationship Id="rId1" Type="http://schemas.microsoft.com/office/2007/relationships/media" Target="../media/media7.flac"/><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flac"/><Relationship Id="rId1" Type="http://schemas.microsoft.com/office/2007/relationships/media" Target="../media/media8.flac"/><Relationship Id="rId6" Type="http://schemas.openxmlformats.org/officeDocument/2006/relationships/image" Target="../media/image44.png"/><Relationship Id="rId5" Type="http://schemas.openxmlformats.org/officeDocument/2006/relationships/image" Target="../media/image22.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flac"/><Relationship Id="rId1" Type="http://schemas.microsoft.com/office/2007/relationships/media" Target="../media/media9.flac"/><Relationship Id="rId5" Type="http://schemas.openxmlformats.org/officeDocument/2006/relationships/image" Target="../media/image45.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hyperlink" Target="mailto:sysumatlab@163.com"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9.xml"/><Relationship Id="rId3" Type="http://schemas.microsoft.com/office/2007/relationships/media" Target="../media/media11.flac"/><Relationship Id="rId7" Type="http://schemas.openxmlformats.org/officeDocument/2006/relationships/slideLayout" Target="../slideLayouts/slideLayout17.xml"/><Relationship Id="rId2" Type="http://schemas.openxmlformats.org/officeDocument/2006/relationships/audio" Target="../media/media10.flac"/><Relationship Id="rId1" Type="http://schemas.microsoft.com/office/2007/relationships/media" Target="../media/media10.flac"/><Relationship Id="rId6" Type="http://schemas.openxmlformats.org/officeDocument/2006/relationships/audio" Target="../media/media12.flac"/><Relationship Id="rId5" Type="http://schemas.microsoft.com/office/2007/relationships/media" Target="../media/media12.flac"/><Relationship Id="rId4" Type="http://schemas.openxmlformats.org/officeDocument/2006/relationships/audio" Target="../media/media11.flac"/><Relationship Id="rId9"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hyperlink" Target="mailto:sysumatlab@163.com"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8220;&#24184;&#36816;&#8221;&#23398;&#29983;&#25277;&#36873;&#22120;.exe"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10.emf"/><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219200" y="3429000"/>
            <a:ext cx="6400800" cy="1752600"/>
          </a:xfrm>
        </p:spPr>
        <p:txBody>
          <a:bodyPr/>
          <a:lstStyle/>
          <a:p>
            <a:endParaRPr lang="en-US" altLang="zh-CN" sz="2400" dirty="0"/>
          </a:p>
          <a:p>
            <a:r>
              <a:rPr lang="zh-CN" altLang="en-US" sz="2400" dirty="0"/>
              <a:t>李嘉</a:t>
            </a:r>
            <a:endParaRPr lang="en-US" altLang="zh-CN" sz="2400" dirty="0"/>
          </a:p>
          <a:p>
            <a:r>
              <a:rPr lang="zh-CN" altLang="en-US" sz="2400" b="1" dirty="0">
                <a:ea typeface="新細明體" pitchFamily="18" charset="-120"/>
              </a:rPr>
              <a:t>中山大学数学学院</a:t>
            </a:r>
            <a:endParaRPr lang="en-US" altLang="zh-CN" sz="2400" b="1" dirty="0">
              <a:ea typeface="新細明體" pitchFamily="18" charset="-120"/>
            </a:endParaRPr>
          </a:p>
          <a:p>
            <a:endParaRPr lang="en-US" altLang="zh-CN" sz="1600" b="1" dirty="0">
              <a:ea typeface="新細明體" pitchFamily="18" charset="-120"/>
            </a:endParaRPr>
          </a:p>
          <a:p>
            <a:endParaRPr lang="zh-CN" altLang="en-US" sz="1600" dirty="0"/>
          </a:p>
          <a:p>
            <a:endParaRPr lang="zh-CN" altLang="en-US" dirty="0"/>
          </a:p>
        </p:txBody>
      </p:sp>
      <p:sp>
        <p:nvSpPr>
          <p:cNvPr id="2" name="标题 1"/>
          <p:cNvSpPr>
            <a:spLocks noGrp="1"/>
          </p:cNvSpPr>
          <p:nvPr>
            <p:ph type="ctrTitle"/>
          </p:nvPr>
        </p:nvSpPr>
        <p:spPr>
          <a:xfrm>
            <a:off x="685800" y="1340768"/>
            <a:ext cx="7772400" cy="1470025"/>
          </a:xfrm>
        </p:spPr>
        <p:txBody>
          <a:bodyPr/>
          <a:lstStyle/>
          <a:p>
            <a:r>
              <a:rPr lang="zh-CN" altLang="en-US" sz="4800" b="1" dirty="0">
                <a:solidFill>
                  <a:srgbClr val="FFC000"/>
                </a:solidFill>
              </a:rPr>
              <a:t>数学实验与数学软件</a:t>
            </a:r>
            <a:br>
              <a:rPr lang="zh-CN" altLang="en-US" dirty="0"/>
            </a:br>
            <a:endParaRPr lang="zh-CN" altLang="en-US" dirty="0"/>
          </a:p>
        </p:txBody>
      </p:sp>
      <p:sp>
        <p:nvSpPr>
          <p:cNvPr id="4" name="矩形 3"/>
          <p:cNvSpPr/>
          <p:nvPr/>
        </p:nvSpPr>
        <p:spPr>
          <a:xfrm>
            <a:off x="2051720" y="2643852"/>
            <a:ext cx="5112568" cy="954107"/>
          </a:xfrm>
          <a:prstGeom prst="rect">
            <a:avLst/>
          </a:prstGeom>
        </p:spPr>
        <p:txBody>
          <a:bodyPr wrap="square">
            <a:spAutoFit/>
          </a:bodyPr>
          <a:lstStyle/>
          <a:p>
            <a:pPr algn="ctr"/>
            <a:r>
              <a:rPr lang="zh-CN" altLang="en-US" sz="2800" dirty="0"/>
              <a:t>第十二课：</a:t>
            </a:r>
            <a:r>
              <a:rPr lang="en-US" altLang="zh-CN" sz="2800" dirty="0"/>
              <a:t>MATLAB</a:t>
            </a:r>
            <a:r>
              <a:rPr lang="zh-CN" altLang="en-US" sz="2800" dirty="0"/>
              <a:t>数字信号与声音处理</a:t>
            </a:r>
            <a:endParaRPr lang="en-US" altLang="zh-CN" sz="2800" dirty="0"/>
          </a:p>
        </p:txBody>
      </p:sp>
      <p:sp>
        <p:nvSpPr>
          <p:cNvPr id="5" name="副标题 2"/>
          <p:cNvSpPr txBox="1">
            <a:spLocks/>
          </p:cNvSpPr>
          <p:nvPr/>
        </p:nvSpPr>
        <p:spPr>
          <a:xfrm>
            <a:off x="1187624" y="4725144"/>
            <a:ext cx="6400800" cy="175260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2"/>
                </a:solidFill>
                <a:latin typeface="+mn-lt"/>
                <a:ea typeface="+mn-ea"/>
                <a:cs typeface="+mn-cs"/>
              </a:defRPr>
            </a:lvl1pPr>
            <a:lvl2pPr marL="4572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2pPr>
            <a:lvl3pPr marL="9144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3pPr>
            <a:lvl4pPr marL="13716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4pPr>
            <a:lvl5pPr marL="1828800" indent="0" algn="ctr" defTabSz="914400" rtl="0" eaLnBrk="1" latinLnBrk="0" hangingPunct="1">
              <a:lnSpc>
                <a:spcPct val="100000"/>
              </a:lnSpc>
              <a:spcBef>
                <a:spcPct val="20000"/>
              </a:spcBef>
              <a:spcAft>
                <a:spcPts val="600"/>
              </a:spcAft>
              <a:buClr>
                <a:schemeClr val="tx2"/>
              </a:buClr>
              <a:buFont typeface="Arial" pitchFamily="34" charset="0"/>
              <a:buNone/>
              <a:defRPr sz="1700" kern="1200" spc="30" baseline="0">
                <a:solidFill>
                  <a:schemeClr val="tx1">
                    <a:tint val="75000"/>
                  </a:schemeClr>
                </a:solidFill>
                <a:latin typeface="+mn-lt"/>
                <a:ea typeface="+mn-ea"/>
                <a:cs typeface="+mn-cs"/>
              </a:defRPr>
            </a:lvl5pPr>
            <a:lvl6pPr marL="22860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6pPr>
            <a:lvl7pPr marL="27432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7pPr>
            <a:lvl8pPr marL="32004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8pPr>
            <a:lvl9pPr marL="3657600" indent="0" algn="ctr" defTabSz="914400" rtl="0" eaLnBrk="1" latinLnBrk="0" hangingPunct="1">
              <a:lnSpc>
                <a:spcPct val="100000"/>
              </a:lnSpc>
              <a:spcBef>
                <a:spcPct val="20000"/>
              </a:spcBef>
              <a:spcAft>
                <a:spcPts val="600"/>
              </a:spcAft>
              <a:buClr>
                <a:schemeClr val="tx2"/>
              </a:buClr>
              <a:buFont typeface="Arial" pitchFamily="34" charset="0"/>
              <a:buNone/>
              <a:defRPr sz="1700" kern="1200">
                <a:solidFill>
                  <a:schemeClr val="tx1">
                    <a:tint val="75000"/>
                  </a:schemeClr>
                </a:solidFill>
                <a:latin typeface="+mn-lt"/>
                <a:ea typeface="+mn-ea"/>
                <a:cs typeface="+mn-cs"/>
              </a:defRPr>
            </a:lvl9pPr>
          </a:lstStyle>
          <a:p>
            <a:endParaRPr lang="en-US" altLang="zh-CN" dirty="0"/>
          </a:p>
          <a:p>
            <a:r>
              <a:rPr lang="zh-CN" altLang="en-US" sz="2400" dirty="0"/>
              <a:t>教师微信号：</a:t>
            </a:r>
            <a:r>
              <a:rPr lang="en-US" altLang="zh-CN" sz="2400" dirty="0" err="1"/>
              <a:t>Recksic</a:t>
            </a:r>
            <a:endParaRPr lang="en-US" altLang="zh-CN" sz="2400" dirty="0"/>
          </a:p>
          <a:p>
            <a:r>
              <a:rPr lang="zh-CN" altLang="en-US" sz="2400" dirty="0"/>
              <a:t>课程邮箱：</a:t>
            </a:r>
            <a:r>
              <a:rPr lang="en-US" altLang="zh-CN" sz="2400" dirty="0">
                <a:hlinkClick r:id="rId2"/>
              </a:rPr>
              <a:t>sysumatlab@163.com</a:t>
            </a:r>
            <a:r>
              <a:rPr lang="en-US" altLang="zh-CN" sz="2400" dirty="0"/>
              <a:t> </a:t>
            </a:r>
            <a:endParaRPr lang="en-US" altLang="zh-CN" sz="2400" b="1" dirty="0">
              <a:ea typeface="新細明體" pitchFamily="18" charset="-120"/>
            </a:endParaRPr>
          </a:p>
          <a:p>
            <a:endParaRPr lang="en-US" altLang="zh-CN" sz="1600" b="1" dirty="0">
              <a:ea typeface="新細明體" pitchFamily="18" charset="-120"/>
            </a:endParaRPr>
          </a:p>
          <a:p>
            <a:endParaRPr lang="zh-CN" altLang="en-US" sz="1600" dirty="0"/>
          </a:p>
          <a:p>
            <a:endParaRPr lang="zh-CN" altLang="en-US" dirty="0"/>
          </a:p>
        </p:txBody>
      </p:sp>
      <p:pic>
        <p:nvPicPr>
          <p:cNvPr id="8" name="Picture 8">
            <a:extLst>
              <a:ext uri="{FF2B5EF4-FFF2-40B4-BE49-F238E27FC236}">
                <a16:creationId xmlns:a16="http://schemas.microsoft.com/office/drawing/2014/main" id="{9C89D33F-6E83-470F-8B0B-7C812FB87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64" y="4581128"/>
            <a:ext cx="1616968" cy="1552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图片 8">
            <a:extLst>
              <a:ext uri="{FF2B5EF4-FFF2-40B4-BE49-F238E27FC236}">
                <a16:creationId xmlns:a16="http://schemas.microsoft.com/office/drawing/2014/main" id="{99C7DC33-F25D-4A9E-95F0-884290B22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1476" y="4581817"/>
            <a:ext cx="1551600" cy="1551600"/>
          </a:xfrm>
          <a:prstGeom prst="rect">
            <a:avLst/>
          </a:prstGeom>
        </p:spPr>
      </p:pic>
    </p:spTree>
    <p:extLst>
      <p:ext uri="{BB962C8B-B14F-4D97-AF65-F5344CB8AC3E}">
        <p14:creationId xmlns:p14="http://schemas.microsoft.com/office/powerpoint/2010/main" val="1816504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离散傅里叶变换</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C703FDB-CDD7-41BA-B4E8-174A1A15C6EA}"/>
                  </a:ext>
                </a:extLst>
              </p:cNvPr>
              <p:cNvSpPr/>
              <p:nvPr/>
            </p:nvSpPr>
            <p:spPr>
              <a:xfrm>
                <a:off x="311802" y="877390"/>
                <a:ext cx="8712968" cy="1569660"/>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信号</a:t>
                </a:r>
                <a14:m>
                  <m:oMath xmlns:m="http://schemas.openxmlformats.org/officeDocument/2006/math">
                    <m:r>
                      <a:rPr lang="en-US" altLang="zh-CN" sz="2400" b="1" i="1" smtClean="0">
                        <a:solidFill>
                          <a:prstClr val="black"/>
                        </a:solidFill>
                        <a:latin typeface="Cambria Math" panose="02040503050406030204" pitchFamily="18" charset="0"/>
                        <a:ea typeface="+mj-ea"/>
                      </a:rPr>
                      <m:t>𝒇</m:t>
                    </m:r>
                    <m:d>
                      <m:dPr>
                        <m:ctrlPr>
                          <a:rPr lang="en-US" altLang="zh-CN" sz="2400" b="1" i="1" smtClean="0">
                            <a:solidFill>
                              <a:prstClr val="black"/>
                            </a:solidFill>
                            <a:latin typeface="Cambria Math" panose="02040503050406030204" pitchFamily="18" charset="0"/>
                            <a:ea typeface="+mj-ea"/>
                          </a:rPr>
                        </m:ctrlPr>
                      </m:dPr>
                      <m:e>
                        <m:r>
                          <a:rPr lang="en-US" altLang="zh-CN" sz="2400" b="1" i="1" smtClean="0">
                            <a:solidFill>
                              <a:prstClr val="black"/>
                            </a:solidFill>
                            <a:latin typeface="Cambria Math" panose="02040503050406030204" pitchFamily="18" charset="0"/>
                            <a:ea typeface="+mj-ea"/>
                          </a:rPr>
                          <m:t>𝒙</m:t>
                        </m:r>
                      </m:e>
                    </m:d>
                    <m:r>
                      <a:rPr lang="en-US" altLang="zh-CN" sz="2400" b="1" i="1" smtClean="0">
                        <a:solidFill>
                          <a:prstClr val="black"/>
                        </a:solidFill>
                        <a:latin typeface="Cambria Math" panose="02040503050406030204" pitchFamily="18" charset="0"/>
                        <a:ea typeface="+mj-ea"/>
                      </a:rPr>
                      <m:t>=</m:t>
                    </m:r>
                    <m:func>
                      <m:funcPr>
                        <m:ctrlPr>
                          <a:rPr lang="en-US" altLang="zh-CN" sz="2400" b="1" i="1" smtClean="0">
                            <a:solidFill>
                              <a:prstClr val="black"/>
                            </a:solidFill>
                            <a:latin typeface="Cambria Math" panose="02040503050406030204" pitchFamily="18" charset="0"/>
                            <a:ea typeface="+mj-ea"/>
                          </a:rPr>
                        </m:ctrlPr>
                      </m:funcPr>
                      <m:fName>
                        <m:r>
                          <m:rPr>
                            <m:sty m:val="p"/>
                          </m:rPr>
                          <a:rPr lang="en-US" altLang="zh-CN" sz="2400" b="0" i="0" smtClean="0">
                            <a:solidFill>
                              <a:prstClr val="black"/>
                            </a:solidFill>
                            <a:latin typeface="Cambria Math" panose="02040503050406030204" pitchFamily="18" charset="0"/>
                            <a:ea typeface="+mj-ea"/>
                          </a:rPr>
                          <m:t>sin</m:t>
                        </m:r>
                      </m:fName>
                      <m:e>
                        <m:r>
                          <a:rPr lang="en-US" altLang="zh-CN" sz="2400" b="1" i="1" smtClean="0">
                            <a:solidFill>
                              <a:prstClr val="black"/>
                            </a:solidFill>
                            <a:latin typeface="Cambria Math" panose="02040503050406030204" pitchFamily="18" charset="0"/>
                            <a:ea typeface="+mj-ea"/>
                          </a:rPr>
                          <m:t>𝒙</m:t>
                        </m:r>
                      </m:e>
                    </m:func>
                  </m:oMath>
                </a14:m>
                <a:r>
                  <a:rPr lang="zh-CN" altLang="en-US" sz="2400" b="1" dirty="0">
                    <a:latin typeface="+mj-ea"/>
                    <a:ea typeface="+mj-ea"/>
                  </a:rPr>
                  <a:t>及前例带噪信号的离散傅里叶变换图示。从图可见，真实的傅里叶变换</a:t>
                </a:r>
                <a14:m>
                  <m:oMath xmlns:m="http://schemas.openxmlformats.org/officeDocument/2006/math">
                    <m:r>
                      <a:rPr lang="en-US" altLang="zh-CN" sz="2400" b="1" i="1" smtClean="0">
                        <a:solidFill>
                          <a:srgbClr val="FF0000"/>
                        </a:solidFill>
                        <a:latin typeface="Cambria Math" panose="02040503050406030204" pitchFamily="18" charset="0"/>
                        <a:ea typeface="+mj-ea"/>
                      </a:rPr>
                      <m:t>𝒀</m:t>
                    </m:r>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𝒌</m:t>
                    </m:r>
                    <m:r>
                      <a:rPr lang="en-US" altLang="zh-CN" sz="2400" b="1" i="1" smtClean="0">
                        <a:solidFill>
                          <a:srgbClr val="FF0000"/>
                        </a:solidFill>
                        <a:latin typeface="Cambria Math" panose="02040503050406030204" pitchFamily="18" charset="0"/>
                        <a:ea typeface="+mj-ea"/>
                      </a:rPr>
                      <m:t>)</m:t>
                    </m:r>
                  </m:oMath>
                </a14:m>
                <a:r>
                  <a:rPr lang="zh-CN" altLang="en-US" sz="2400" b="1" dirty="0">
                    <a:solidFill>
                      <a:srgbClr val="FF0000"/>
                    </a:solidFill>
                    <a:latin typeface="+mj-ea"/>
                    <a:ea typeface="+mj-ea"/>
                  </a:rPr>
                  <a:t>仅在</a:t>
                </a:r>
                <a14:m>
                  <m:oMath xmlns:m="http://schemas.openxmlformats.org/officeDocument/2006/math">
                    <m:r>
                      <a:rPr lang="en-US" altLang="zh-CN" sz="2400" b="1" i="1" smtClean="0">
                        <a:solidFill>
                          <a:srgbClr val="FF0000"/>
                        </a:solidFill>
                        <a:latin typeface="Cambria Math" panose="02040503050406030204" pitchFamily="18" charset="0"/>
                        <a:ea typeface="+mj-ea"/>
                      </a:rPr>
                      <m:t>𝒌</m:t>
                    </m:r>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𝟐</m:t>
                    </m:r>
                  </m:oMath>
                </a14:m>
                <a:r>
                  <a:rPr lang="zh-CN" altLang="en-US" sz="2400" b="1" dirty="0">
                    <a:solidFill>
                      <a:srgbClr val="FF0000"/>
                    </a:solidFill>
                    <a:latin typeface="+mj-ea"/>
                    <a:ea typeface="+mj-ea"/>
                  </a:rPr>
                  <a:t>与</a:t>
                </a:r>
                <a14:m>
                  <m:oMath xmlns:m="http://schemas.openxmlformats.org/officeDocument/2006/math">
                    <m:r>
                      <a:rPr lang="en-US" altLang="zh-CN" sz="2400" b="1" i="1" dirty="0" smtClean="0">
                        <a:solidFill>
                          <a:srgbClr val="FF0000"/>
                        </a:solidFill>
                        <a:latin typeface="Cambria Math" panose="02040503050406030204" pitchFamily="18" charset="0"/>
                        <a:ea typeface="+mj-ea"/>
                      </a:rPr>
                      <m:t>𝒌</m:t>
                    </m:r>
                    <m:r>
                      <a:rPr lang="en-US" altLang="zh-CN" sz="2400" b="1" i="1" dirty="0" smtClean="0">
                        <a:solidFill>
                          <a:srgbClr val="FF0000"/>
                        </a:solidFill>
                        <a:latin typeface="Cambria Math" panose="02040503050406030204" pitchFamily="18" charset="0"/>
                        <a:ea typeface="+mj-ea"/>
                      </a:rPr>
                      <m:t>=</m:t>
                    </m:r>
                    <m:r>
                      <a:rPr lang="en-US" altLang="zh-CN" sz="2400" b="1" i="1" dirty="0" smtClean="0">
                        <a:solidFill>
                          <a:srgbClr val="FF0000"/>
                        </a:solidFill>
                        <a:latin typeface="Cambria Math" panose="02040503050406030204" pitchFamily="18" charset="0"/>
                        <a:ea typeface="+mj-ea"/>
                      </a:rPr>
                      <m:t>𝒏</m:t>
                    </m:r>
                  </m:oMath>
                </a14:m>
                <a:r>
                  <a:rPr lang="zh-CN" altLang="en-US" sz="2400" b="1" dirty="0">
                    <a:solidFill>
                      <a:srgbClr val="FF0000"/>
                    </a:solidFill>
                    <a:latin typeface="+mj-ea"/>
                    <a:ea typeface="+mj-ea"/>
                  </a:rPr>
                  <a:t>有较大的系数模</a:t>
                </a:r>
                <a:r>
                  <a:rPr lang="zh-CN" altLang="en-US" sz="2400" b="1" dirty="0">
                    <a:latin typeface="+mj-ea"/>
                    <a:ea typeface="+mj-ea"/>
                  </a:rPr>
                  <a:t>。而含噪傅里叶变换会在中间部分同样有一定的非零系数。</a:t>
                </a:r>
                <a:endParaRPr lang="en-US" altLang="zh-CN" sz="2400" b="1" dirty="0">
                  <a:latin typeface="+mj-ea"/>
                  <a:ea typeface="+mj-ea"/>
                </a:endParaRPr>
              </a:p>
            </p:txBody>
          </p:sp>
        </mc:Choice>
        <mc:Fallback xmlns="">
          <p:sp>
            <p:nvSpPr>
              <p:cNvPr id="11" name="矩形 10">
                <a:extLst>
                  <a:ext uri="{FF2B5EF4-FFF2-40B4-BE49-F238E27FC236}">
                    <a16:creationId xmlns:a16="http://schemas.microsoft.com/office/drawing/2014/main" id="{8C703FDB-CDD7-41BA-B4E8-174A1A15C6EA}"/>
                  </a:ext>
                </a:extLst>
              </p:cNvPr>
              <p:cNvSpPr>
                <a:spLocks noRot="1" noChangeAspect="1" noMove="1" noResize="1" noEditPoints="1" noAdjustHandles="1" noChangeArrowheads="1" noChangeShapeType="1" noTextEdit="1"/>
              </p:cNvSpPr>
              <p:nvPr/>
            </p:nvSpPr>
            <p:spPr>
              <a:xfrm>
                <a:off x="311802" y="877390"/>
                <a:ext cx="8712968" cy="1569660"/>
              </a:xfrm>
              <a:prstGeom prst="rect">
                <a:avLst/>
              </a:prstGeom>
              <a:blipFill>
                <a:blip r:embed="rId2"/>
                <a:stretch>
                  <a:fillRect l="-630" t="-4280" b="-817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E8004293-837F-4991-B8B0-7A312E20C1A7}"/>
              </a:ext>
            </a:extLst>
          </p:cNvPr>
          <p:cNvPicPr>
            <a:picLocks noChangeAspect="1"/>
          </p:cNvPicPr>
          <p:nvPr/>
        </p:nvPicPr>
        <p:blipFill>
          <a:blip r:embed="rId3"/>
          <a:stretch>
            <a:fillRect/>
          </a:stretch>
        </p:blipFill>
        <p:spPr>
          <a:xfrm>
            <a:off x="1309715" y="1814710"/>
            <a:ext cx="6717142" cy="5043290"/>
          </a:xfrm>
          <a:prstGeom prst="rect">
            <a:avLst/>
          </a:prstGeom>
        </p:spPr>
      </p:pic>
    </p:spTree>
    <p:extLst>
      <p:ext uri="{BB962C8B-B14F-4D97-AF65-F5344CB8AC3E}">
        <p14:creationId xmlns:p14="http://schemas.microsoft.com/office/powerpoint/2010/main" val="1904044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利用离散傅里叶变换完成高斯噪声去噪</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5" name="矩形 4">
            <a:extLst>
              <a:ext uri="{FF2B5EF4-FFF2-40B4-BE49-F238E27FC236}">
                <a16:creationId xmlns:a16="http://schemas.microsoft.com/office/drawing/2014/main" id="{6DBC372B-51F0-4802-B95E-E6F49A48F5D9}"/>
              </a:ext>
            </a:extLst>
          </p:cNvPr>
          <p:cNvSpPr/>
          <p:nvPr/>
        </p:nvSpPr>
        <p:spPr>
          <a:xfrm>
            <a:off x="215516" y="890404"/>
            <a:ext cx="8712968" cy="1200329"/>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算法设计的原理即对含噪信号做离散傅里叶变换，然后仅保留大于</a:t>
            </a:r>
            <a:r>
              <a:rPr lang="en-US" altLang="zh-CN" sz="2400" b="1" dirty="0">
                <a:solidFill>
                  <a:prstClr val="black"/>
                </a:solidFill>
                <a:latin typeface="+mj-ea"/>
                <a:ea typeface="+mj-ea"/>
              </a:rPr>
              <a:t>5</a:t>
            </a:r>
            <a:r>
              <a:rPr lang="zh-CN" altLang="en-US" sz="2400" b="1" dirty="0">
                <a:solidFill>
                  <a:prstClr val="black"/>
                </a:solidFill>
                <a:latin typeface="+mj-ea"/>
                <a:ea typeface="+mj-ea"/>
              </a:rPr>
              <a:t>的系数，去除其他所有系数，再用离散傅里叶逆变换得到恢复后的数字信号</a:t>
            </a:r>
            <a:endParaRPr lang="en-US" altLang="zh-CN" sz="2400" b="1" dirty="0">
              <a:latin typeface="+mj-ea"/>
              <a:ea typeface="+mj-ea"/>
            </a:endParaRPr>
          </a:p>
        </p:txBody>
      </p:sp>
      <p:sp>
        <p:nvSpPr>
          <p:cNvPr id="6" name="矩形 5">
            <a:extLst>
              <a:ext uri="{FF2B5EF4-FFF2-40B4-BE49-F238E27FC236}">
                <a16:creationId xmlns:a16="http://schemas.microsoft.com/office/drawing/2014/main" id="{877889F9-D799-495C-846D-95F829043015}"/>
              </a:ext>
            </a:extLst>
          </p:cNvPr>
          <p:cNvSpPr/>
          <p:nvPr/>
        </p:nvSpPr>
        <p:spPr>
          <a:xfrm>
            <a:off x="251520" y="2204864"/>
            <a:ext cx="8676964" cy="4247317"/>
          </a:xfrm>
          <a:prstGeom prst="rect">
            <a:avLst/>
          </a:prstGeom>
        </p:spPr>
        <p:txBody>
          <a:bodyPr wrap="square">
            <a:spAutoFit/>
          </a:bodyPr>
          <a:lstStyle/>
          <a:p>
            <a:pPr algn="just" hangingPunct="0">
              <a:spcAft>
                <a:spcPts val="0"/>
              </a:spcAft>
              <a:tabLst>
                <a:tab pos="269875" algn="l"/>
              </a:tabLst>
            </a:pPr>
            <a:r>
              <a:rPr lang="en-US" altLang="zh-CN" b="1" dirty="0" err="1">
                <a:solidFill>
                  <a:srgbClr val="008000"/>
                </a:solidFill>
                <a:latin typeface="Courier New" panose="02070309020205020404" pitchFamily="49" charset="0"/>
                <a:cs typeface="Times New Roman" panose="02020603050405020304" pitchFamily="18" charset="0"/>
              </a:rPr>
              <a:t>clear,close</a:t>
            </a:r>
            <a:r>
              <a:rPr lang="en-US" altLang="zh-CN" b="1" dirty="0">
                <a:solidFill>
                  <a:srgbClr val="008000"/>
                </a:solidFill>
                <a:latin typeface="Courier New" panose="02070309020205020404" pitchFamily="49" charset="0"/>
                <a:cs typeface="Times New Roman" panose="02020603050405020304" pitchFamily="18" charset="0"/>
              </a:rPr>
              <a:t> </a:t>
            </a:r>
            <a:r>
              <a:rPr lang="en-US" altLang="zh-CN" b="1" dirty="0" err="1">
                <a:solidFill>
                  <a:srgbClr val="008000"/>
                </a:solidFill>
                <a:latin typeface="Courier New" panose="02070309020205020404" pitchFamily="49" charset="0"/>
                <a:cs typeface="Times New Roman" panose="02020603050405020304" pitchFamily="18" charset="0"/>
              </a:rPr>
              <a:t>all,rng</a:t>
            </a:r>
            <a:r>
              <a:rPr lang="en-US" altLang="zh-CN" b="1" dirty="0">
                <a:solidFill>
                  <a:srgbClr val="008000"/>
                </a:solidFill>
                <a:latin typeface="Courier New" panose="02070309020205020404" pitchFamily="49" charset="0"/>
                <a:cs typeface="Times New Roman" panose="02020603050405020304" pitchFamily="18" charset="0"/>
              </a:rPr>
              <a:t> default</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x=0:pi/50:2*</a:t>
            </a:r>
            <a:r>
              <a:rPr lang="en-US" altLang="zh-CN" b="1" dirty="0" err="1">
                <a:solidFill>
                  <a:srgbClr val="008000"/>
                </a:solidFill>
                <a:latin typeface="Courier New" panose="02070309020205020404" pitchFamily="49" charset="0"/>
                <a:cs typeface="Times New Roman" panose="02020603050405020304" pitchFamily="18" charset="0"/>
              </a:rPr>
              <a:t>pi;f</a:t>
            </a:r>
            <a:r>
              <a:rPr lang="en-US" altLang="zh-CN" b="1" dirty="0">
                <a:solidFill>
                  <a:srgbClr val="008000"/>
                </a:solidFill>
                <a:latin typeface="Courier New" panose="02070309020205020404" pitchFamily="49" charset="0"/>
                <a:cs typeface="Times New Roman" panose="02020603050405020304" pitchFamily="18" charset="0"/>
              </a:rPr>
              <a:t> = sin(x);</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y = sin(x) + </a:t>
            </a:r>
            <a:r>
              <a:rPr lang="en-US" altLang="zh-CN" b="1" dirty="0" err="1">
                <a:solidFill>
                  <a:srgbClr val="008000"/>
                </a:solidFill>
                <a:latin typeface="Courier New" panose="02070309020205020404" pitchFamily="49" charset="0"/>
                <a:cs typeface="Times New Roman" panose="02020603050405020304" pitchFamily="18" charset="0"/>
              </a:rPr>
              <a:t>randn</a:t>
            </a:r>
            <a:r>
              <a:rPr lang="en-US" altLang="zh-CN" b="1" dirty="0">
                <a:solidFill>
                  <a:srgbClr val="008000"/>
                </a:solidFill>
                <a:latin typeface="Courier New" panose="02070309020205020404" pitchFamily="49" charset="0"/>
                <a:cs typeface="Times New Roman" panose="02020603050405020304" pitchFamily="18" charset="0"/>
              </a:rPr>
              <a:t>(size(x))*0.1;</a:t>
            </a:r>
          </a:p>
          <a:p>
            <a:pPr algn="just" hangingPunct="0">
              <a:spcAft>
                <a:spcPts val="0"/>
              </a:spcAft>
              <a:tabLst>
                <a:tab pos="269875" algn="l"/>
              </a:tabLst>
            </a:pPr>
            <a:r>
              <a:rPr lang="en-US" altLang="zh-CN" b="1" dirty="0" err="1">
                <a:solidFill>
                  <a:srgbClr val="008000"/>
                </a:solidFill>
                <a:latin typeface="Courier New" panose="02070309020205020404" pitchFamily="49" charset="0"/>
                <a:cs typeface="Times New Roman" panose="02020603050405020304" pitchFamily="18" charset="0"/>
              </a:rPr>
              <a:t>clf,hold</a:t>
            </a:r>
            <a:r>
              <a:rPr lang="en-US" altLang="zh-CN" b="1" dirty="0">
                <a:solidFill>
                  <a:srgbClr val="008000"/>
                </a:solidFill>
                <a:latin typeface="Courier New" panose="02070309020205020404" pitchFamily="49" charset="0"/>
                <a:cs typeface="Times New Roman" panose="02020603050405020304" pitchFamily="18" charset="0"/>
              </a:rPr>
              <a:t> on</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plot(abs(</a:t>
            </a:r>
            <a:r>
              <a:rPr lang="en-US" altLang="zh-CN" b="1" dirty="0" err="1">
                <a:solidFill>
                  <a:srgbClr val="008000"/>
                </a:solidFill>
                <a:latin typeface="Courier New" panose="02070309020205020404" pitchFamily="49" charset="0"/>
                <a:cs typeface="Times New Roman" panose="02020603050405020304" pitchFamily="18" charset="0"/>
              </a:rPr>
              <a:t>fft</a:t>
            </a:r>
            <a:r>
              <a:rPr lang="en-US" altLang="zh-CN" b="1" dirty="0">
                <a:solidFill>
                  <a:srgbClr val="008000"/>
                </a:solidFill>
                <a:latin typeface="Courier New" panose="02070309020205020404" pitchFamily="49" charset="0"/>
                <a:cs typeface="Times New Roman" panose="02020603050405020304" pitchFamily="18" charset="0"/>
              </a:rPr>
              <a:t>(f)),'LineWidth',2);</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plot(abs(</a:t>
            </a:r>
            <a:r>
              <a:rPr lang="en-US" altLang="zh-CN" b="1" dirty="0" err="1">
                <a:solidFill>
                  <a:srgbClr val="008000"/>
                </a:solidFill>
                <a:latin typeface="Courier New" panose="02070309020205020404" pitchFamily="49" charset="0"/>
                <a:cs typeface="Times New Roman" panose="02020603050405020304" pitchFamily="18" charset="0"/>
              </a:rPr>
              <a:t>fft</a:t>
            </a:r>
            <a:r>
              <a:rPr lang="en-US" altLang="zh-CN" b="1" dirty="0">
                <a:solidFill>
                  <a:srgbClr val="008000"/>
                </a:solidFill>
                <a:latin typeface="Courier New" panose="02070309020205020404" pitchFamily="49" charset="0"/>
                <a:cs typeface="Times New Roman" panose="02020603050405020304" pitchFamily="18" charset="0"/>
              </a:rPr>
              <a:t>(y)),'r:','LineWidth',2);</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legend('</a:t>
            </a:r>
            <a:r>
              <a:rPr lang="zh-CN" altLang="en-US" b="1" dirty="0">
                <a:solidFill>
                  <a:srgbClr val="008000"/>
                </a:solidFill>
                <a:latin typeface="Courier New" panose="02070309020205020404" pitchFamily="49" charset="0"/>
                <a:cs typeface="Times New Roman" panose="02020603050405020304" pitchFamily="18" charset="0"/>
              </a:rPr>
              <a:t>真实信号</a:t>
            </a:r>
            <a:r>
              <a:rPr lang="en-US" altLang="zh-CN" b="1" dirty="0">
                <a:solidFill>
                  <a:srgbClr val="008000"/>
                </a:solidFill>
                <a:latin typeface="Courier New" panose="02070309020205020404" pitchFamily="49" charset="0"/>
                <a:cs typeface="Times New Roman" panose="02020603050405020304" pitchFamily="18" charset="0"/>
              </a:rPr>
              <a:t>sin(x)</a:t>
            </a:r>
            <a:r>
              <a:rPr lang="zh-CN" altLang="en-US" b="1" dirty="0">
                <a:solidFill>
                  <a:srgbClr val="008000"/>
                </a:solidFill>
                <a:latin typeface="Courier New" panose="02070309020205020404" pitchFamily="49" charset="0"/>
                <a:cs typeface="Times New Roman" panose="02020603050405020304" pitchFamily="18" charset="0"/>
              </a:rPr>
              <a:t>的离散傅里叶变换</a:t>
            </a:r>
            <a:r>
              <a:rPr lang="en-US" altLang="zh-CN" b="1" dirty="0">
                <a:solidFill>
                  <a:srgbClr val="008000"/>
                </a:solidFill>
                <a:latin typeface="Courier New" panose="02070309020205020404" pitchFamily="49" charset="0"/>
                <a:cs typeface="Times New Roman" panose="02020603050405020304" pitchFamily="18" charset="0"/>
              </a:rPr>
              <a:t>','</a:t>
            </a:r>
            <a:r>
              <a:rPr lang="zh-CN" altLang="en-US" b="1" dirty="0">
                <a:solidFill>
                  <a:srgbClr val="008000"/>
                </a:solidFill>
                <a:latin typeface="Courier New" panose="02070309020205020404" pitchFamily="49" charset="0"/>
                <a:cs typeface="Times New Roman" panose="02020603050405020304" pitchFamily="18" charset="0"/>
              </a:rPr>
              <a:t>含噪信号的离散傅里叶变换</a:t>
            </a:r>
            <a:r>
              <a:rPr lang="en-US" altLang="zh-CN" b="1" dirty="0">
                <a:solidFill>
                  <a:srgbClr val="008000"/>
                </a:solidFill>
                <a:latin typeface="Courier New" panose="02070309020205020404" pitchFamily="49" charset="0"/>
                <a:cs typeface="Times New Roman" panose="02020603050405020304" pitchFamily="18" charset="0"/>
              </a:rPr>
              <a:t>','</a:t>
            </a:r>
            <a:r>
              <a:rPr lang="en-US" altLang="zh-CN" b="1" dirty="0" err="1">
                <a:solidFill>
                  <a:srgbClr val="008000"/>
                </a:solidFill>
                <a:latin typeface="Courier New" panose="02070309020205020404" pitchFamily="49" charset="0"/>
                <a:cs typeface="Times New Roman" panose="02020603050405020304" pitchFamily="18" charset="0"/>
              </a:rPr>
              <a:t>Location','best</a:t>
            </a:r>
            <a:r>
              <a:rPr lang="en-US" altLang="zh-CN" b="1" dirty="0">
                <a:solidFill>
                  <a:srgbClr val="008000"/>
                </a:solidFill>
                <a:latin typeface="Courier New" panose="02070309020205020404" pitchFamily="49" charset="0"/>
                <a:cs typeface="Times New Roman" panose="02020603050405020304" pitchFamily="18" charset="0"/>
              </a:rPr>
              <a:t>');</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hold off</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以上为函数构造和前页绘图代码</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err="1">
                <a:solidFill>
                  <a:srgbClr val="008000"/>
                </a:solidFill>
                <a:latin typeface="Courier New" panose="02070309020205020404" pitchFamily="49" charset="0"/>
                <a:cs typeface="Times New Roman" panose="02020603050405020304" pitchFamily="18" charset="0"/>
              </a:rPr>
              <a:t>Ff</a:t>
            </a:r>
            <a:r>
              <a:rPr lang="en-US" altLang="zh-CN" b="1" dirty="0">
                <a:solidFill>
                  <a:srgbClr val="008000"/>
                </a:solidFill>
                <a:latin typeface="Courier New" panose="02070309020205020404" pitchFamily="49" charset="0"/>
                <a:cs typeface="Times New Roman" panose="02020603050405020304" pitchFamily="18" charset="0"/>
              </a:rPr>
              <a:t> = </a:t>
            </a:r>
            <a:r>
              <a:rPr lang="en-US" altLang="zh-CN" b="1" dirty="0" err="1">
                <a:solidFill>
                  <a:srgbClr val="008000"/>
                </a:solidFill>
                <a:latin typeface="Courier New" panose="02070309020205020404" pitchFamily="49" charset="0"/>
                <a:cs typeface="Times New Roman" panose="02020603050405020304" pitchFamily="18" charset="0"/>
              </a:rPr>
              <a:t>fft</a:t>
            </a:r>
            <a:r>
              <a:rPr lang="en-US" altLang="zh-CN" b="1" dirty="0">
                <a:solidFill>
                  <a:srgbClr val="008000"/>
                </a:solidFill>
                <a:latin typeface="Courier New" panose="02070309020205020404" pitchFamily="49" charset="0"/>
                <a:cs typeface="Times New Roman" panose="02020603050405020304" pitchFamily="18" charset="0"/>
              </a:rPr>
              <a:t>(y);</a:t>
            </a:r>
          </a:p>
          <a:p>
            <a:pPr algn="just" hangingPunct="0">
              <a:spcAft>
                <a:spcPts val="0"/>
              </a:spcAft>
              <a:tabLst>
                <a:tab pos="269875" algn="l"/>
              </a:tabLst>
            </a:pPr>
            <a:r>
              <a:rPr lang="en-US" altLang="zh-CN" b="1" dirty="0" err="1">
                <a:solidFill>
                  <a:srgbClr val="008000"/>
                </a:solidFill>
                <a:latin typeface="Courier New" panose="02070309020205020404" pitchFamily="49" charset="0"/>
                <a:cs typeface="Times New Roman" panose="02020603050405020304" pitchFamily="18" charset="0"/>
              </a:rPr>
              <a:t>Ff</a:t>
            </a:r>
            <a:r>
              <a:rPr lang="en-US" altLang="zh-CN" b="1" dirty="0">
                <a:solidFill>
                  <a:srgbClr val="008000"/>
                </a:solidFill>
                <a:latin typeface="Courier New" panose="02070309020205020404" pitchFamily="49" charset="0"/>
                <a:cs typeface="Times New Roman" panose="02020603050405020304" pitchFamily="18" charset="0"/>
              </a:rPr>
              <a:t>(abs(</a:t>
            </a:r>
            <a:r>
              <a:rPr lang="en-US" altLang="zh-CN" b="1" dirty="0" err="1">
                <a:solidFill>
                  <a:srgbClr val="008000"/>
                </a:solidFill>
                <a:latin typeface="Courier New" panose="02070309020205020404" pitchFamily="49" charset="0"/>
                <a:cs typeface="Times New Roman" panose="02020603050405020304" pitchFamily="18" charset="0"/>
              </a:rPr>
              <a:t>Ff</a:t>
            </a:r>
            <a:r>
              <a:rPr lang="en-US" altLang="zh-CN" b="1" dirty="0">
                <a:solidFill>
                  <a:srgbClr val="008000"/>
                </a:solidFill>
                <a:latin typeface="Courier New" panose="02070309020205020404" pitchFamily="49" charset="0"/>
                <a:cs typeface="Times New Roman" panose="02020603050405020304" pitchFamily="18" charset="0"/>
              </a:rPr>
              <a:t>)&lt;5)=0.0;		%</a:t>
            </a:r>
            <a:r>
              <a:rPr lang="zh-CN" altLang="en-US" b="1" dirty="0">
                <a:solidFill>
                  <a:srgbClr val="FF0000"/>
                </a:solidFill>
                <a:latin typeface="Courier New" panose="02070309020205020404" pitchFamily="49" charset="0"/>
                <a:cs typeface="Times New Roman" panose="02020603050405020304" pitchFamily="18" charset="0"/>
              </a:rPr>
              <a:t>将绝对值小于</a:t>
            </a:r>
            <a:r>
              <a:rPr lang="en-US" altLang="zh-CN" b="1" dirty="0">
                <a:solidFill>
                  <a:srgbClr val="FF0000"/>
                </a:solidFill>
                <a:latin typeface="Courier New" panose="02070309020205020404" pitchFamily="49" charset="0"/>
                <a:cs typeface="Times New Roman" panose="02020603050405020304" pitchFamily="18" charset="0"/>
              </a:rPr>
              <a:t>5</a:t>
            </a:r>
            <a:r>
              <a:rPr lang="zh-CN" altLang="en-US" b="1" dirty="0">
                <a:solidFill>
                  <a:srgbClr val="FF0000"/>
                </a:solidFill>
                <a:latin typeface="Courier New" panose="02070309020205020404" pitchFamily="49" charset="0"/>
                <a:cs typeface="Times New Roman" panose="02020603050405020304" pitchFamily="18" charset="0"/>
              </a:rPr>
              <a:t>的傅里叶系数都设为</a:t>
            </a:r>
            <a:r>
              <a:rPr lang="en-US" altLang="zh-CN" b="1" dirty="0">
                <a:solidFill>
                  <a:srgbClr val="FF0000"/>
                </a:solidFill>
                <a:latin typeface="Courier New" panose="02070309020205020404" pitchFamily="49" charset="0"/>
                <a:cs typeface="Times New Roman" panose="02020603050405020304" pitchFamily="18" charset="0"/>
              </a:rPr>
              <a:t>0.0</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f1 = </a:t>
            </a:r>
            <a:r>
              <a:rPr lang="en-US" altLang="zh-CN" b="1" dirty="0" err="1">
                <a:solidFill>
                  <a:srgbClr val="008000"/>
                </a:solidFill>
                <a:latin typeface="Courier New" panose="02070309020205020404" pitchFamily="49" charset="0"/>
                <a:cs typeface="Times New Roman" panose="02020603050405020304" pitchFamily="18" charset="0"/>
              </a:rPr>
              <a:t>ifft</a:t>
            </a:r>
            <a:r>
              <a:rPr lang="en-US" altLang="zh-CN" b="1" dirty="0">
                <a:solidFill>
                  <a:srgbClr val="008000"/>
                </a:solidFill>
                <a:latin typeface="Courier New" panose="02070309020205020404" pitchFamily="49" charset="0"/>
                <a:cs typeface="Times New Roman" panose="02020603050405020304" pitchFamily="18" charset="0"/>
              </a:rPr>
              <a:t>(</a:t>
            </a:r>
            <a:r>
              <a:rPr lang="en-US" altLang="zh-CN" b="1" dirty="0" err="1">
                <a:solidFill>
                  <a:srgbClr val="008000"/>
                </a:solidFill>
                <a:latin typeface="Courier New" panose="02070309020205020404" pitchFamily="49" charset="0"/>
                <a:cs typeface="Times New Roman" panose="02020603050405020304" pitchFamily="18" charset="0"/>
              </a:rPr>
              <a:t>Ff</a:t>
            </a:r>
            <a:r>
              <a:rPr lang="en-US" altLang="zh-CN" b="1" dirty="0">
                <a:solidFill>
                  <a:srgbClr val="008000"/>
                </a:solidFill>
                <a:latin typeface="Courier New" panose="02070309020205020404" pitchFamily="49" charset="0"/>
                <a:cs typeface="Times New Roman" panose="02020603050405020304" pitchFamily="18" charset="0"/>
              </a:rPr>
              <a:t>);</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snr(f,f1-f)			%</a:t>
            </a:r>
            <a:r>
              <a:rPr lang="zh-CN" altLang="en-US" b="1" dirty="0">
                <a:solidFill>
                  <a:srgbClr val="008000"/>
                </a:solidFill>
                <a:latin typeface="Courier New" panose="02070309020205020404" pitchFamily="49" charset="0"/>
                <a:cs typeface="Times New Roman" panose="02020603050405020304" pitchFamily="18" charset="0"/>
              </a:rPr>
              <a:t>结果的</a:t>
            </a:r>
            <a:r>
              <a:rPr lang="en-US" altLang="zh-CN" b="1" dirty="0">
                <a:solidFill>
                  <a:srgbClr val="0070C0"/>
                </a:solidFill>
                <a:latin typeface="Courier New" panose="02070309020205020404" pitchFamily="49" charset="0"/>
                <a:cs typeface="Times New Roman" panose="02020603050405020304" pitchFamily="18" charset="0"/>
              </a:rPr>
              <a:t>SNR=30.4972</a:t>
            </a:r>
            <a:r>
              <a:rPr lang="en-US" altLang="zh-CN" b="1" dirty="0">
                <a:solidFill>
                  <a:srgbClr val="008000"/>
                </a:solidFill>
                <a:latin typeface="Courier New" panose="02070309020205020404" pitchFamily="49" charset="0"/>
                <a:cs typeface="Times New Roman" panose="02020603050405020304" pitchFamily="18" charset="0"/>
              </a:rPr>
              <a:t>	</a:t>
            </a:r>
            <a:endParaRPr lang="zh-CN" altLang="zh-CN" b="1" dirty="0">
              <a:solidFill>
                <a:srgbClr val="008000"/>
              </a:solidFill>
              <a:latin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98539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利用离散傅里叶变换完成高斯噪声去噪</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DBC372B-51F0-4802-B95E-E6F49A48F5D9}"/>
                  </a:ext>
                </a:extLst>
              </p:cNvPr>
              <p:cNvSpPr/>
              <p:nvPr/>
            </p:nvSpPr>
            <p:spPr>
              <a:xfrm>
                <a:off x="215516" y="890404"/>
                <a:ext cx="8712968" cy="1569660"/>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然而，如果将三角函数进行阶梯函数叠加使其成为分片光滑函数，傅里叶变换结合</a:t>
                </a:r>
                <a:r>
                  <a:rPr lang="zh-CN" altLang="en-US" sz="2400" b="1" dirty="0">
                    <a:solidFill>
                      <a:srgbClr val="FF0000"/>
                    </a:solidFill>
                    <a:latin typeface="+mj-ea"/>
                    <a:ea typeface="+mj-ea"/>
                  </a:rPr>
                  <a:t>硬阈值</a:t>
                </a:r>
                <a:r>
                  <a:rPr lang="zh-CN" altLang="en-US" sz="2400" b="1" dirty="0">
                    <a:solidFill>
                      <a:prstClr val="black"/>
                    </a:solidFill>
                    <a:latin typeface="+mj-ea"/>
                    <a:ea typeface="+mj-ea"/>
                  </a:rPr>
                  <a:t>（去掉绝对值小于</a:t>
                </a:r>
                <a14:m>
                  <m:oMath xmlns:m="http://schemas.openxmlformats.org/officeDocument/2006/math">
                    <m:r>
                      <a:rPr lang="en-US" altLang="zh-CN" sz="2400" b="1" i="1" smtClean="0">
                        <a:solidFill>
                          <a:prstClr val="black"/>
                        </a:solidFill>
                        <a:latin typeface="Cambria Math" panose="02040503050406030204" pitchFamily="18" charset="0"/>
                        <a:ea typeface="+mj-ea"/>
                      </a:rPr>
                      <m:t>𝝀</m:t>
                    </m:r>
                  </m:oMath>
                </a14:m>
                <a:r>
                  <a:rPr lang="zh-CN" altLang="en-US" sz="2400" b="1" dirty="0">
                    <a:solidFill>
                      <a:prstClr val="black"/>
                    </a:solidFill>
                    <a:latin typeface="+mj-ea"/>
                    <a:ea typeface="+mj-ea"/>
                  </a:rPr>
                  <a:t>的系数）算法的效果，要么无法消除噪声，要么会破坏信号信息，导致恢复效果甚至明显不如五点均值的效果</a:t>
                </a:r>
                <a:endParaRPr lang="en-US" altLang="zh-CN" sz="2400" b="1" dirty="0">
                  <a:latin typeface="+mj-ea"/>
                  <a:ea typeface="+mj-ea"/>
                </a:endParaRPr>
              </a:p>
            </p:txBody>
          </p:sp>
        </mc:Choice>
        <mc:Fallback xmlns="">
          <p:sp>
            <p:nvSpPr>
              <p:cNvPr id="5" name="矩形 4">
                <a:extLst>
                  <a:ext uri="{FF2B5EF4-FFF2-40B4-BE49-F238E27FC236}">
                    <a16:creationId xmlns:a16="http://schemas.microsoft.com/office/drawing/2014/main" id="{6DBC372B-51F0-4802-B95E-E6F49A48F5D9}"/>
                  </a:ext>
                </a:extLst>
              </p:cNvPr>
              <p:cNvSpPr>
                <a:spLocks noRot="1" noChangeAspect="1" noMove="1" noResize="1" noEditPoints="1" noAdjustHandles="1" noChangeArrowheads="1" noChangeShapeType="1" noTextEdit="1"/>
              </p:cNvSpPr>
              <p:nvPr/>
            </p:nvSpPr>
            <p:spPr>
              <a:xfrm>
                <a:off x="215516" y="890404"/>
                <a:ext cx="8712968" cy="1569660"/>
              </a:xfrm>
              <a:prstGeom prst="rect">
                <a:avLst/>
              </a:prstGeom>
              <a:blipFill>
                <a:blip r:embed="rId2"/>
                <a:stretch>
                  <a:fillRect l="-629" t="-3101" b="-775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DB18C57-6FED-435C-AA9A-6030B2F1BA0E}"/>
              </a:ext>
            </a:extLst>
          </p:cNvPr>
          <p:cNvPicPr>
            <a:picLocks noChangeAspect="1"/>
          </p:cNvPicPr>
          <p:nvPr/>
        </p:nvPicPr>
        <p:blipFill>
          <a:blip r:embed="rId3"/>
          <a:stretch>
            <a:fillRect/>
          </a:stretch>
        </p:blipFill>
        <p:spPr>
          <a:xfrm>
            <a:off x="1547664" y="2118088"/>
            <a:ext cx="6445452" cy="4839304"/>
          </a:xfrm>
          <a:prstGeom prst="rect">
            <a:avLst/>
          </a:prstGeom>
        </p:spPr>
      </p:pic>
      <p:pic>
        <p:nvPicPr>
          <p:cNvPr id="6" name="图片 5">
            <a:extLst>
              <a:ext uri="{FF2B5EF4-FFF2-40B4-BE49-F238E27FC236}">
                <a16:creationId xmlns:a16="http://schemas.microsoft.com/office/drawing/2014/main" id="{F88CD17B-75F9-416E-932F-EB6EFC47DC4B}"/>
              </a:ext>
            </a:extLst>
          </p:cNvPr>
          <p:cNvPicPr>
            <a:picLocks noChangeAspect="1"/>
          </p:cNvPicPr>
          <p:nvPr/>
        </p:nvPicPr>
        <p:blipFill>
          <a:blip r:embed="rId4"/>
          <a:stretch>
            <a:fillRect/>
          </a:stretch>
        </p:blipFill>
        <p:spPr>
          <a:xfrm>
            <a:off x="1445560" y="2129920"/>
            <a:ext cx="6445452" cy="4839304"/>
          </a:xfrm>
          <a:prstGeom prst="rect">
            <a:avLst/>
          </a:prstGeom>
        </p:spPr>
      </p:pic>
    </p:spTree>
    <p:extLst>
      <p:ext uri="{BB962C8B-B14F-4D97-AF65-F5344CB8AC3E}">
        <p14:creationId xmlns:p14="http://schemas.microsoft.com/office/powerpoint/2010/main" val="327920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36054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硬阈值与软阈值算法</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原理了解</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DBC372B-51F0-4802-B95E-E6F49A48F5D9}"/>
                  </a:ext>
                </a:extLst>
              </p:cNvPr>
              <p:cNvSpPr/>
              <p:nvPr/>
            </p:nvSpPr>
            <p:spPr>
              <a:xfrm>
                <a:off x="215516" y="525254"/>
                <a:ext cx="8712968" cy="2219838"/>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硬阈值算子</a:t>
                </a:r>
                <a14:m>
                  <m:oMath xmlns:m="http://schemas.openxmlformats.org/officeDocument/2006/math">
                    <m:sSub>
                      <m:sSubPr>
                        <m:ctrlPr>
                          <a:rPr lang="en-US" altLang="zh-CN" sz="2400" b="1" i="1" smtClean="0">
                            <a:solidFill>
                              <a:srgbClr val="FF0000"/>
                            </a:solidFill>
                            <a:latin typeface="Cambria Math" panose="02040503050406030204" pitchFamily="18" charset="0"/>
                            <a:ea typeface="+mj-ea"/>
                          </a:rPr>
                        </m:ctrlPr>
                      </m:sSubPr>
                      <m:e>
                        <m:r>
                          <a:rPr lang="en-US" altLang="zh-CN" sz="2400" b="1" i="1" smtClean="0">
                            <a:solidFill>
                              <a:srgbClr val="FF0000"/>
                            </a:solidFill>
                            <a:latin typeface="Cambria Math" panose="02040503050406030204" pitchFamily="18" charset="0"/>
                            <a:ea typeface="+mj-ea"/>
                          </a:rPr>
                          <m:t>𝑻</m:t>
                        </m:r>
                      </m:e>
                      <m:sub>
                        <m:r>
                          <a:rPr lang="en-US" altLang="zh-CN" sz="2400" b="1" i="1" smtClean="0">
                            <a:solidFill>
                              <a:srgbClr val="FF0000"/>
                            </a:solidFill>
                            <a:latin typeface="Cambria Math" panose="02040503050406030204" pitchFamily="18" charset="0"/>
                            <a:ea typeface="+mj-ea"/>
                          </a:rPr>
                          <m:t>𝝀</m:t>
                        </m:r>
                      </m:sub>
                    </m:sSub>
                    <m:d>
                      <m:dPr>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𝒚</m:t>
                        </m:r>
                      </m:e>
                    </m:d>
                    <m:r>
                      <a:rPr lang="en-US" altLang="zh-CN" sz="2400" b="1" i="1" smtClean="0">
                        <a:solidFill>
                          <a:srgbClr val="FF0000"/>
                        </a:solidFill>
                        <a:latin typeface="Cambria Math" panose="02040503050406030204" pitchFamily="18" charset="0"/>
                        <a:ea typeface="+mj-ea"/>
                      </a:rPr>
                      <m:t>=</m:t>
                    </m:r>
                    <m:d>
                      <m:dPr>
                        <m:begChr m:val="{"/>
                        <m:endChr m:val=""/>
                        <m:ctrlPr>
                          <a:rPr lang="en-US" altLang="zh-CN" sz="2400" b="1" i="1" smtClean="0">
                            <a:solidFill>
                              <a:srgbClr val="FF0000"/>
                            </a:solidFill>
                            <a:latin typeface="Cambria Math" panose="02040503050406030204" pitchFamily="18" charset="0"/>
                            <a:ea typeface="+mj-ea"/>
                          </a:rPr>
                        </m:ctrlPr>
                      </m:dPr>
                      <m:e>
                        <m:eqArr>
                          <m:eqArrPr>
                            <m:ctrlPr>
                              <a:rPr lang="en-US" altLang="zh-CN" sz="2400" b="1" i="1" smtClean="0">
                                <a:solidFill>
                                  <a:srgbClr val="FF0000"/>
                                </a:solidFill>
                                <a:latin typeface="Cambria Math" panose="02040503050406030204" pitchFamily="18" charset="0"/>
                                <a:ea typeface="+mj-ea"/>
                              </a:rPr>
                            </m:ctrlPr>
                          </m:eqArrPr>
                          <m:e>
                            <m:r>
                              <a:rPr lang="en-US" altLang="zh-CN" sz="2400" b="1" i="1" smtClean="0">
                                <a:solidFill>
                                  <a:srgbClr val="FF0000"/>
                                </a:solidFill>
                                <a:latin typeface="Cambria Math" panose="02040503050406030204" pitchFamily="18" charset="0"/>
                                <a:ea typeface="+mj-ea"/>
                              </a:rPr>
                              <m:t>𝒚</m:t>
                            </m:r>
                            <m:r>
                              <a:rPr lang="en-US" altLang="zh-CN" sz="2400" b="1" i="1" smtClean="0">
                                <a:solidFill>
                                  <a:srgbClr val="FF0000"/>
                                </a:solidFill>
                                <a:latin typeface="Cambria Math" panose="02040503050406030204" pitchFamily="18" charset="0"/>
                                <a:ea typeface="+mj-ea"/>
                              </a:rPr>
                              <m:t>,</m:t>
                            </m:r>
                            <m:d>
                              <m:dPr>
                                <m:begChr m:val="|"/>
                                <m:endChr m:val="|"/>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𝒚</m:t>
                                </m:r>
                              </m:e>
                            </m:d>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𝝀</m:t>
                            </m:r>
                          </m:e>
                          <m:e>
                            <m:r>
                              <a:rPr lang="en-US" altLang="zh-CN" sz="2400" b="1" i="1" smtClean="0">
                                <a:solidFill>
                                  <a:srgbClr val="FF0000"/>
                                </a:solidFill>
                                <a:latin typeface="Cambria Math" panose="02040503050406030204" pitchFamily="18" charset="0"/>
                                <a:ea typeface="+mj-ea"/>
                              </a:rPr>
                              <m:t>𝟎</m:t>
                            </m:r>
                            <m:r>
                              <a:rPr lang="en-US" altLang="zh-CN" sz="2400" b="1" i="1" smtClean="0">
                                <a:solidFill>
                                  <a:srgbClr val="FF0000"/>
                                </a:solidFill>
                                <a:latin typeface="Cambria Math" panose="02040503050406030204" pitchFamily="18" charset="0"/>
                                <a:ea typeface="+mj-ea"/>
                              </a:rPr>
                              <m:t>,</m:t>
                            </m:r>
                            <m:d>
                              <m:dPr>
                                <m:begChr m:val="|"/>
                                <m:endChr m:val="|"/>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𝒚</m:t>
                                </m:r>
                              </m:e>
                            </m:d>
                            <m:r>
                              <a:rPr lang="en-US" altLang="zh-CN" sz="2400" b="1" i="1" smtClean="0">
                                <a:solidFill>
                                  <a:srgbClr val="FF0000"/>
                                </a:solidFill>
                                <a:latin typeface="Cambria Math" panose="02040503050406030204" pitchFamily="18" charset="0"/>
                                <a:ea typeface="+mj-ea"/>
                              </a:rPr>
                              <m:t>&lt;</m:t>
                            </m:r>
                            <m:r>
                              <a:rPr lang="en-US" altLang="zh-CN" sz="2400" b="1" i="1" smtClean="0">
                                <a:solidFill>
                                  <a:srgbClr val="FF0000"/>
                                </a:solidFill>
                                <a:latin typeface="Cambria Math" panose="02040503050406030204" pitchFamily="18" charset="0"/>
                                <a:ea typeface="+mj-ea"/>
                              </a:rPr>
                              <m:t>𝝀</m:t>
                            </m:r>
                          </m:e>
                        </m:eqArr>
                      </m:e>
                    </m:d>
                  </m:oMath>
                </a14:m>
                <a:r>
                  <a:rPr lang="en-US" altLang="zh-CN" sz="2400" b="1" dirty="0">
                    <a:latin typeface="+mj-ea"/>
                    <a:ea typeface="+mj-ea"/>
                  </a:rPr>
                  <a:t>,</a:t>
                </a:r>
                <a:r>
                  <a:rPr lang="zh-CN" altLang="en-US" sz="2400" b="1" dirty="0">
                    <a:latin typeface="+mj-ea"/>
                    <a:ea typeface="+mj-ea"/>
                  </a:rPr>
                  <a:t>注意到其绝对值不小于</a:t>
                </a:r>
                <a14:m>
                  <m:oMath xmlns:m="http://schemas.openxmlformats.org/officeDocument/2006/math">
                    <m:r>
                      <a:rPr lang="en-US" altLang="zh-CN" sz="2400" b="1" i="1" smtClean="0">
                        <a:latin typeface="Cambria Math" panose="02040503050406030204" pitchFamily="18" charset="0"/>
                        <a:ea typeface="+mj-ea"/>
                      </a:rPr>
                      <m:t>𝝀</m:t>
                    </m:r>
                  </m:oMath>
                </a14:m>
                <a:r>
                  <a:rPr lang="zh-CN" altLang="en-US" sz="2400" b="1" dirty="0">
                    <a:latin typeface="+mj-ea"/>
                    <a:ea typeface="+mj-ea"/>
                  </a:rPr>
                  <a:t>的元素均未发生变化。对</a:t>
                </a:r>
                <a14:m>
                  <m:oMath xmlns:m="http://schemas.openxmlformats.org/officeDocument/2006/math">
                    <m:r>
                      <a:rPr lang="en-US" altLang="zh-CN" sz="2400" b="1" i="1" smtClean="0">
                        <a:latin typeface="Cambria Math" panose="02040503050406030204" pitchFamily="18" charset="0"/>
                        <a:ea typeface="+mj-ea"/>
                      </a:rPr>
                      <m:t>𝒚</m:t>
                    </m:r>
                  </m:oMath>
                </a14:m>
                <a:r>
                  <a:rPr lang="zh-CN" altLang="en-US" sz="2400" b="1" dirty="0">
                    <a:latin typeface="+mj-ea"/>
                    <a:ea typeface="+mj-ea"/>
                  </a:rPr>
                  <a:t>的傅里叶系数做硬阈值算子处理相当于求解问题</a:t>
                </a:r>
                <a14:m>
                  <m:oMath xmlns:m="http://schemas.openxmlformats.org/officeDocument/2006/math">
                    <m:func>
                      <m:funcPr>
                        <m:ctrlPr>
                          <a:rPr lang="en-US" altLang="zh-CN" sz="2400" b="1" i="1" smtClean="0">
                            <a:solidFill>
                              <a:srgbClr val="FF0000"/>
                            </a:solidFill>
                            <a:latin typeface="Cambria Math" panose="02040503050406030204" pitchFamily="18" charset="0"/>
                            <a:ea typeface="+mj-ea"/>
                          </a:rPr>
                        </m:ctrlPr>
                      </m:funcPr>
                      <m:fName>
                        <m:limLow>
                          <m:limLowPr>
                            <m:ctrlPr>
                              <a:rPr lang="en-US" altLang="zh-CN" sz="2400" b="1" i="1" smtClean="0">
                                <a:solidFill>
                                  <a:srgbClr val="FF0000"/>
                                </a:solidFill>
                                <a:latin typeface="Cambria Math" panose="02040503050406030204" pitchFamily="18" charset="0"/>
                                <a:ea typeface="+mj-ea"/>
                              </a:rPr>
                            </m:ctrlPr>
                          </m:limLowPr>
                          <m:e>
                            <m:r>
                              <m:rPr>
                                <m:sty m:val="p"/>
                              </m:rPr>
                              <a:rPr lang="en-US" altLang="zh-CN" sz="2400" b="0" i="0" smtClean="0">
                                <a:solidFill>
                                  <a:srgbClr val="FF0000"/>
                                </a:solidFill>
                                <a:latin typeface="Cambria Math" panose="02040503050406030204" pitchFamily="18" charset="0"/>
                                <a:ea typeface="+mj-ea"/>
                              </a:rPr>
                              <m:t>min</m:t>
                            </m:r>
                          </m:e>
                          <m:lim>
                            <m:r>
                              <a:rPr lang="en-US" altLang="zh-CN" sz="2400" b="1" i="1" smtClean="0">
                                <a:solidFill>
                                  <a:srgbClr val="FF0000"/>
                                </a:solidFill>
                                <a:latin typeface="Cambria Math" panose="02040503050406030204" pitchFamily="18" charset="0"/>
                                <a:ea typeface="+mj-ea"/>
                              </a:rPr>
                              <m:t>𝒙</m:t>
                            </m:r>
                          </m:lim>
                        </m:limLow>
                      </m:fName>
                      <m:e>
                        <m:f>
                          <m:fPr>
                            <m:ctrlPr>
                              <a:rPr lang="en-US" altLang="zh-CN" sz="2400" b="1" i="1" smtClean="0">
                                <a:solidFill>
                                  <a:srgbClr val="FF0000"/>
                                </a:solidFill>
                                <a:latin typeface="Cambria Math" panose="02040503050406030204" pitchFamily="18" charset="0"/>
                                <a:ea typeface="+mj-ea"/>
                              </a:rPr>
                            </m:ctrlPr>
                          </m:fPr>
                          <m:num>
                            <m:r>
                              <a:rPr lang="en-US" altLang="zh-CN" sz="2400" b="1" i="1" smtClean="0">
                                <a:solidFill>
                                  <a:srgbClr val="FF0000"/>
                                </a:solidFill>
                                <a:latin typeface="Cambria Math" panose="02040503050406030204" pitchFamily="18" charset="0"/>
                                <a:ea typeface="+mj-ea"/>
                              </a:rPr>
                              <m:t>𝟏</m:t>
                            </m:r>
                          </m:num>
                          <m:den>
                            <m:r>
                              <a:rPr lang="en-US" altLang="zh-CN" sz="2400" b="1" i="1" smtClean="0">
                                <a:solidFill>
                                  <a:srgbClr val="FF0000"/>
                                </a:solidFill>
                                <a:latin typeface="Cambria Math" panose="02040503050406030204" pitchFamily="18" charset="0"/>
                                <a:ea typeface="+mj-ea"/>
                              </a:rPr>
                              <m:t>𝟐</m:t>
                            </m:r>
                          </m:den>
                        </m:f>
                        <m:sSubSup>
                          <m:sSubSupPr>
                            <m:ctrlPr>
                              <a:rPr lang="en-US" altLang="zh-CN" sz="2400" b="1" i="1" smtClean="0">
                                <a:solidFill>
                                  <a:srgbClr val="FF0000"/>
                                </a:solidFill>
                                <a:latin typeface="Cambria Math" panose="02040503050406030204" pitchFamily="18" charset="0"/>
                                <a:ea typeface="+mj-ea"/>
                              </a:rPr>
                            </m:ctrlPr>
                          </m:sSubSupPr>
                          <m:e>
                            <m:d>
                              <m:dPr>
                                <m:begChr m:val="‖"/>
                                <m:endChr m:val="‖"/>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𝒙</m:t>
                                </m:r>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𝒚</m:t>
                                </m:r>
                              </m:e>
                            </m:d>
                          </m:e>
                          <m:sub>
                            <m:r>
                              <a:rPr lang="en-US" altLang="zh-CN" sz="2400" b="1" i="1" smtClean="0">
                                <a:solidFill>
                                  <a:srgbClr val="FF0000"/>
                                </a:solidFill>
                                <a:latin typeface="Cambria Math" panose="02040503050406030204" pitchFamily="18" charset="0"/>
                                <a:ea typeface="+mj-ea"/>
                              </a:rPr>
                              <m:t>𝟐</m:t>
                            </m:r>
                          </m:sub>
                          <m:sup>
                            <m:r>
                              <a:rPr lang="en-US" altLang="zh-CN" sz="2400" b="1" i="1" smtClean="0">
                                <a:solidFill>
                                  <a:srgbClr val="FF0000"/>
                                </a:solidFill>
                                <a:latin typeface="Cambria Math" panose="02040503050406030204" pitchFamily="18" charset="0"/>
                                <a:ea typeface="+mj-ea"/>
                              </a:rPr>
                              <m:t>𝟐</m:t>
                            </m:r>
                          </m:sup>
                        </m:sSubSup>
                        <m:r>
                          <a:rPr lang="en-US" altLang="zh-CN" sz="2400" b="1" i="1" smtClean="0">
                            <a:solidFill>
                              <a:srgbClr val="FF0000"/>
                            </a:solidFill>
                            <a:latin typeface="Cambria Math" panose="02040503050406030204" pitchFamily="18" charset="0"/>
                            <a:ea typeface="+mj-ea"/>
                          </a:rPr>
                          <m:t>+</m:t>
                        </m:r>
                        <m:f>
                          <m:fPr>
                            <m:ctrlPr>
                              <a:rPr lang="en-US" altLang="zh-CN" sz="2400" b="1" i="1" smtClean="0">
                                <a:solidFill>
                                  <a:srgbClr val="FF0000"/>
                                </a:solidFill>
                                <a:latin typeface="Cambria Math" panose="02040503050406030204" pitchFamily="18" charset="0"/>
                                <a:ea typeface="+mj-ea"/>
                              </a:rPr>
                            </m:ctrlPr>
                          </m:fPr>
                          <m:num>
                            <m:r>
                              <a:rPr lang="en-US" altLang="zh-CN" sz="2400" b="1" i="1">
                                <a:solidFill>
                                  <a:srgbClr val="FF0000"/>
                                </a:solidFill>
                                <a:latin typeface="Cambria Math" panose="02040503050406030204" pitchFamily="18" charset="0"/>
                                <a:ea typeface="+mj-ea"/>
                              </a:rPr>
                              <m:t>1</m:t>
                            </m:r>
                          </m:num>
                          <m:den>
                            <m:r>
                              <a:rPr lang="en-US" altLang="zh-CN" sz="2400" b="1" i="1">
                                <a:solidFill>
                                  <a:srgbClr val="FF0000"/>
                                </a:solidFill>
                                <a:latin typeface="Cambria Math" panose="02040503050406030204" pitchFamily="18" charset="0"/>
                                <a:ea typeface="+mj-ea"/>
                              </a:rPr>
                              <m:t>2</m:t>
                            </m:r>
                          </m:den>
                        </m:f>
                        <m:sSup>
                          <m:sSupPr>
                            <m:ctrlPr>
                              <a:rPr lang="en-US" altLang="zh-CN" sz="2400" b="1" i="1" smtClean="0">
                                <a:solidFill>
                                  <a:srgbClr val="FF0000"/>
                                </a:solidFill>
                                <a:latin typeface="Cambria Math" panose="02040503050406030204" pitchFamily="18" charset="0"/>
                                <a:ea typeface="+mj-ea"/>
                              </a:rPr>
                            </m:ctrlPr>
                          </m:sSupPr>
                          <m:e>
                            <m:r>
                              <a:rPr lang="en-US" altLang="zh-CN" sz="2400" b="1" i="1" smtClean="0">
                                <a:solidFill>
                                  <a:srgbClr val="FF0000"/>
                                </a:solidFill>
                                <a:latin typeface="Cambria Math" panose="02040503050406030204" pitchFamily="18" charset="0"/>
                                <a:ea typeface="+mj-ea"/>
                              </a:rPr>
                              <m:t>𝝀</m:t>
                            </m:r>
                          </m:e>
                          <m:sup>
                            <m:r>
                              <a:rPr lang="en-US" altLang="zh-CN" sz="2400" b="1" i="1" smtClean="0">
                                <a:solidFill>
                                  <a:srgbClr val="FF0000"/>
                                </a:solidFill>
                                <a:latin typeface="Cambria Math" panose="02040503050406030204" pitchFamily="18" charset="0"/>
                                <a:ea typeface="+mj-ea"/>
                              </a:rPr>
                              <m:t>𝟐</m:t>
                            </m:r>
                          </m:sup>
                        </m:sSup>
                        <m:sSub>
                          <m:sSubPr>
                            <m:ctrlPr>
                              <a:rPr lang="en-US" altLang="zh-CN" sz="2400" b="1" i="1" smtClean="0">
                                <a:solidFill>
                                  <a:srgbClr val="FF0000"/>
                                </a:solidFill>
                                <a:latin typeface="Cambria Math" panose="02040503050406030204" pitchFamily="18" charset="0"/>
                                <a:ea typeface="+mj-ea"/>
                              </a:rPr>
                            </m:ctrlPr>
                          </m:sSubPr>
                          <m:e>
                            <m:d>
                              <m:dPr>
                                <m:begChr m:val="‖"/>
                                <m:endChr m:val="‖"/>
                                <m:ctrlPr>
                                  <a:rPr lang="en-US" altLang="zh-CN" sz="2400" b="1" i="1" smtClean="0">
                                    <a:solidFill>
                                      <a:srgbClr val="FF0000"/>
                                    </a:solidFill>
                                    <a:latin typeface="Cambria Math" panose="02040503050406030204" pitchFamily="18" charset="0"/>
                                    <a:ea typeface="+mj-ea"/>
                                  </a:rPr>
                                </m:ctrlPr>
                              </m:dPr>
                              <m:e>
                                <m:acc>
                                  <m:accPr>
                                    <m:chr m:val="̂"/>
                                    <m:ctrlPr>
                                      <a:rPr lang="en-US" altLang="zh-CN" sz="2400" b="1" i="1" smtClean="0">
                                        <a:solidFill>
                                          <a:srgbClr val="FF0000"/>
                                        </a:solidFill>
                                        <a:latin typeface="Cambria Math" panose="02040503050406030204" pitchFamily="18" charset="0"/>
                                        <a:ea typeface="+mj-ea"/>
                                      </a:rPr>
                                    </m:ctrlPr>
                                  </m:accPr>
                                  <m:e>
                                    <m:r>
                                      <a:rPr lang="en-US" altLang="zh-CN" sz="2400" b="1" i="1" smtClean="0">
                                        <a:solidFill>
                                          <a:srgbClr val="FF0000"/>
                                        </a:solidFill>
                                        <a:latin typeface="Cambria Math" panose="02040503050406030204" pitchFamily="18" charset="0"/>
                                        <a:ea typeface="+mj-ea"/>
                                      </a:rPr>
                                      <m:t>𝒙</m:t>
                                    </m:r>
                                  </m:e>
                                </m:acc>
                              </m:e>
                            </m:d>
                          </m:e>
                          <m:sub>
                            <m:r>
                              <a:rPr lang="en-US" altLang="zh-CN" sz="2400" b="1" i="1" smtClean="0">
                                <a:solidFill>
                                  <a:srgbClr val="FF0000"/>
                                </a:solidFill>
                                <a:latin typeface="Cambria Math" panose="02040503050406030204" pitchFamily="18" charset="0"/>
                                <a:ea typeface="+mj-ea"/>
                              </a:rPr>
                              <m:t>𝟎</m:t>
                            </m:r>
                          </m:sub>
                        </m:sSub>
                      </m:e>
                    </m:func>
                  </m:oMath>
                </a14:m>
                <a:r>
                  <a:rPr lang="en-US" altLang="zh-CN" sz="2400" b="1" dirty="0">
                    <a:latin typeface="+mj-ea"/>
                    <a:ea typeface="+mj-ea"/>
                  </a:rPr>
                  <a:t>,</a:t>
                </a:r>
                <a:r>
                  <a:rPr lang="zh-CN" altLang="en-US" sz="2400" b="1" dirty="0">
                    <a:latin typeface="+mj-ea"/>
                    <a:ea typeface="+mj-ea"/>
                  </a:rPr>
                  <a:t>其中</a:t>
                </a:r>
                <a:r>
                  <a:rPr lang="en-US" altLang="zh-CN" sz="2400" b="1" dirty="0">
                    <a:latin typeface="+mj-ea"/>
                    <a:ea typeface="+mj-ea"/>
                  </a:rPr>
                  <a:t>,</a:t>
                </a:r>
                <a14:m>
                  <m:oMath xmlns:m="http://schemas.openxmlformats.org/officeDocument/2006/math">
                    <m:acc>
                      <m:accPr>
                        <m:chr m:val="̂"/>
                        <m:ctrlPr>
                          <a:rPr lang="en-US" altLang="zh-CN" sz="2400" b="1" i="1" smtClean="0">
                            <a:solidFill>
                              <a:prstClr val="black"/>
                            </a:solidFill>
                            <a:latin typeface="Cambria Math" panose="02040503050406030204" pitchFamily="18" charset="0"/>
                            <a:ea typeface="+mj-ea"/>
                          </a:rPr>
                        </m:ctrlPr>
                      </m:accPr>
                      <m:e>
                        <m:r>
                          <a:rPr lang="en-US" altLang="zh-CN" sz="2400" b="1" i="1" smtClean="0">
                            <a:solidFill>
                              <a:prstClr val="black"/>
                            </a:solidFill>
                            <a:latin typeface="Cambria Math" panose="02040503050406030204" pitchFamily="18" charset="0"/>
                            <a:ea typeface="+mj-ea"/>
                          </a:rPr>
                          <m:t>𝒙</m:t>
                        </m:r>
                      </m:e>
                    </m:acc>
                  </m:oMath>
                </a14:m>
                <a:r>
                  <a:rPr lang="zh-CN" altLang="en-US" sz="2400" b="1" dirty="0">
                    <a:latin typeface="+mj-ea"/>
                    <a:ea typeface="+mj-ea"/>
                  </a:rPr>
                  <a:t>表示</a:t>
                </a:r>
                <a14:m>
                  <m:oMath xmlns:m="http://schemas.openxmlformats.org/officeDocument/2006/math">
                    <m:r>
                      <a:rPr lang="en-US" altLang="zh-CN" sz="2400" b="1" i="1" dirty="0" smtClean="0">
                        <a:latin typeface="Cambria Math" panose="02040503050406030204" pitchFamily="18" charset="0"/>
                        <a:ea typeface="+mj-ea"/>
                      </a:rPr>
                      <m:t>𝒙</m:t>
                    </m:r>
                  </m:oMath>
                </a14:m>
                <a:r>
                  <a:rPr lang="zh-CN" altLang="en-US" sz="2400" b="1" dirty="0">
                    <a:latin typeface="+mj-ea"/>
                    <a:ea typeface="+mj-ea"/>
                  </a:rPr>
                  <a:t>的离散傅里叶变换</a:t>
                </a:r>
                <a:r>
                  <a:rPr lang="en-US" altLang="zh-CN" sz="2400" b="1" dirty="0">
                    <a:latin typeface="+mj-ea"/>
                    <a:ea typeface="+mj-ea"/>
                  </a:rPr>
                  <a:t>,</a:t>
                </a:r>
                <a14:m>
                  <m:oMath xmlns:m="http://schemas.openxmlformats.org/officeDocument/2006/math">
                    <m:sSub>
                      <m:sSubPr>
                        <m:ctrlPr>
                          <a:rPr lang="en-US" altLang="zh-CN" sz="2400" b="1" i="1" smtClean="0">
                            <a:latin typeface="Cambria Math" panose="02040503050406030204" pitchFamily="18" charset="0"/>
                            <a:ea typeface="+mj-ea"/>
                          </a:rPr>
                        </m:ctrlPr>
                      </m:sSubPr>
                      <m:e>
                        <m:d>
                          <m:dPr>
                            <m:begChr m:val="‖"/>
                            <m:endChr m:val="‖"/>
                            <m:ctrlPr>
                              <a:rPr lang="en-US" altLang="zh-CN" sz="2400" b="1" i="1" smtClean="0">
                                <a:latin typeface="Cambria Math" panose="02040503050406030204" pitchFamily="18" charset="0"/>
                                <a:ea typeface="+mj-ea"/>
                              </a:rPr>
                            </m:ctrlPr>
                          </m:dPr>
                          <m:e>
                            <m:r>
                              <a:rPr lang="en-US" altLang="zh-CN" sz="2400" b="1" i="1" smtClean="0">
                                <a:latin typeface="Cambria Math" panose="02040503050406030204" pitchFamily="18" charset="0"/>
                                <a:ea typeface="+mj-ea"/>
                              </a:rPr>
                              <m:t>𝒕</m:t>
                            </m:r>
                          </m:e>
                        </m:d>
                      </m:e>
                      <m:sub>
                        <m:r>
                          <a:rPr lang="en-US" altLang="zh-CN" sz="2400" b="1" i="1" smtClean="0">
                            <a:latin typeface="Cambria Math" panose="02040503050406030204" pitchFamily="18" charset="0"/>
                            <a:ea typeface="+mj-ea"/>
                          </a:rPr>
                          <m:t>𝟎</m:t>
                        </m:r>
                      </m:sub>
                    </m:sSub>
                  </m:oMath>
                </a14:m>
                <a:r>
                  <a:rPr lang="zh-CN" altLang="en-US" sz="2400" b="1" dirty="0">
                    <a:latin typeface="+mj-ea"/>
                    <a:ea typeface="+mj-ea"/>
                  </a:rPr>
                  <a:t>表示</a:t>
                </a:r>
                <a14:m>
                  <m:oMath xmlns:m="http://schemas.openxmlformats.org/officeDocument/2006/math">
                    <m:r>
                      <a:rPr lang="en-US" altLang="zh-CN" sz="2400" b="1" i="1" dirty="0" smtClean="0">
                        <a:latin typeface="Cambria Math" panose="02040503050406030204" pitchFamily="18" charset="0"/>
                        <a:ea typeface="+mj-ea"/>
                      </a:rPr>
                      <m:t>𝒕</m:t>
                    </m:r>
                  </m:oMath>
                </a14:m>
                <a:r>
                  <a:rPr lang="zh-CN" altLang="en-US" sz="2400" b="1" dirty="0">
                    <a:latin typeface="+mj-ea"/>
                    <a:ea typeface="+mj-ea"/>
                  </a:rPr>
                  <a:t>的非零元素的个数。</a:t>
                </a:r>
                <a:endParaRPr lang="en-US" altLang="zh-CN" sz="2400" b="1" dirty="0">
                  <a:latin typeface="+mj-ea"/>
                  <a:ea typeface="+mj-ea"/>
                </a:endParaRPr>
              </a:p>
            </p:txBody>
          </p:sp>
        </mc:Choice>
        <mc:Fallback xmlns="">
          <p:sp>
            <p:nvSpPr>
              <p:cNvPr id="5" name="矩形 4">
                <a:extLst>
                  <a:ext uri="{FF2B5EF4-FFF2-40B4-BE49-F238E27FC236}">
                    <a16:creationId xmlns:a16="http://schemas.microsoft.com/office/drawing/2014/main" id="{6DBC372B-51F0-4802-B95E-E6F49A48F5D9}"/>
                  </a:ext>
                </a:extLst>
              </p:cNvPr>
              <p:cNvSpPr>
                <a:spLocks noRot="1" noChangeAspect="1" noMove="1" noResize="1" noEditPoints="1" noAdjustHandles="1" noChangeArrowheads="1" noChangeShapeType="1" noTextEdit="1"/>
              </p:cNvSpPr>
              <p:nvPr/>
            </p:nvSpPr>
            <p:spPr>
              <a:xfrm>
                <a:off x="215516" y="525254"/>
                <a:ext cx="8712968" cy="2219838"/>
              </a:xfrm>
              <a:prstGeom prst="rect">
                <a:avLst/>
              </a:prstGeom>
              <a:blipFill>
                <a:blip r:embed="rId2"/>
                <a:stretch>
                  <a:fillRect l="-629" b="-46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3AB3C35-31A4-4860-8D2B-AAC9E1A4DFC7}"/>
                  </a:ext>
                </a:extLst>
              </p:cNvPr>
              <p:cNvSpPr/>
              <p:nvPr/>
            </p:nvSpPr>
            <p:spPr>
              <a:xfrm>
                <a:off x="215516" y="2585432"/>
                <a:ext cx="8820980" cy="1026691"/>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软阈值算子</a:t>
                </a:r>
                <a14:m>
                  <m:oMath xmlns:m="http://schemas.openxmlformats.org/officeDocument/2006/math">
                    <m:sSub>
                      <m:sSubPr>
                        <m:ctrlPr>
                          <a:rPr lang="en-US" altLang="zh-CN" sz="2400" b="1" i="1" smtClean="0">
                            <a:solidFill>
                              <a:srgbClr val="FF0000"/>
                            </a:solidFill>
                            <a:latin typeface="Cambria Math" panose="02040503050406030204" pitchFamily="18" charset="0"/>
                            <a:ea typeface="+mj-ea"/>
                          </a:rPr>
                        </m:ctrlPr>
                      </m:sSubPr>
                      <m:e>
                        <m:r>
                          <a:rPr lang="en-US" altLang="zh-CN" sz="2400" b="1" i="1">
                            <a:solidFill>
                              <a:srgbClr val="FF0000"/>
                            </a:solidFill>
                            <a:latin typeface="Cambria Math" panose="02040503050406030204" pitchFamily="18" charset="0"/>
                            <a:ea typeface="+mj-ea"/>
                          </a:rPr>
                          <m:t>𝓣</m:t>
                        </m:r>
                      </m:e>
                      <m:sub>
                        <m:r>
                          <a:rPr lang="en-US" altLang="zh-CN" sz="2400" b="1" i="1" smtClean="0">
                            <a:solidFill>
                              <a:srgbClr val="FF0000"/>
                            </a:solidFill>
                            <a:latin typeface="Cambria Math" panose="02040503050406030204" pitchFamily="18" charset="0"/>
                            <a:ea typeface="+mj-ea"/>
                          </a:rPr>
                          <m:t>𝝀</m:t>
                        </m:r>
                      </m:sub>
                    </m:sSub>
                    <m:d>
                      <m:dPr>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𝒚</m:t>
                        </m:r>
                      </m:e>
                    </m:d>
                    <m:r>
                      <a:rPr lang="en-US" altLang="zh-CN" sz="2400" b="1" i="1" smtClean="0">
                        <a:solidFill>
                          <a:srgbClr val="FF0000"/>
                        </a:solidFill>
                        <a:latin typeface="Cambria Math" panose="02040503050406030204" pitchFamily="18" charset="0"/>
                        <a:ea typeface="+mj-ea"/>
                      </a:rPr>
                      <m:t>=</m:t>
                    </m:r>
                    <m:r>
                      <a:rPr lang="en-US" altLang="zh-CN" sz="2400" b="1" i="0" smtClean="0">
                        <a:solidFill>
                          <a:srgbClr val="FF0000"/>
                        </a:solidFill>
                        <a:latin typeface="Cambria Math" panose="02040503050406030204" pitchFamily="18" charset="0"/>
                        <a:ea typeface="+mj-ea"/>
                      </a:rPr>
                      <m:t>𝐬𝐢𝐠𝐧</m:t>
                    </m:r>
                    <m:d>
                      <m:dPr>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𝒚</m:t>
                        </m:r>
                      </m:e>
                    </m:d>
                    <m:r>
                      <a:rPr lang="en-US" altLang="zh-CN" sz="2400" b="1" i="1" smtClean="0">
                        <a:solidFill>
                          <a:srgbClr val="FF0000"/>
                        </a:solidFill>
                        <a:latin typeface="Cambria Math" panose="02040503050406030204" pitchFamily="18" charset="0"/>
                        <a:ea typeface="+mj-ea"/>
                      </a:rPr>
                      <m:t>⋅</m:t>
                    </m:r>
                    <m:r>
                      <a:rPr lang="en-US" altLang="zh-CN" sz="2400" b="1" i="0" smtClean="0">
                        <a:solidFill>
                          <a:srgbClr val="FF0000"/>
                        </a:solidFill>
                        <a:latin typeface="Cambria Math" panose="02040503050406030204" pitchFamily="18" charset="0"/>
                        <a:ea typeface="+mj-ea"/>
                      </a:rPr>
                      <m:t>𝐦𝐚𝐱</m:t>
                    </m:r>
                    <m:r>
                      <a:rPr lang="en-US" altLang="zh-CN" sz="2400" b="1" i="1" smtClean="0">
                        <a:solidFill>
                          <a:srgbClr val="FF0000"/>
                        </a:solidFill>
                        <a:latin typeface="Cambria Math" panose="02040503050406030204" pitchFamily="18" charset="0"/>
                        <a:ea typeface="+mj-ea"/>
                      </a:rPr>
                      <m:t>(</m:t>
                    </m:r>
                    <m:d>
                      <m:dPr>
                        <m:begChr m:val="|"/>
                        <m:endChr m:val="|"/>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𝒚</m:t>
                        </m:r>
                      </m:e>
                    </m:d>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𝝀</m:t>
                    </m:r>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𝟎</m:t>
                    </m:r>
                    <m:r>
                      <a:rPr lang="en-US" altLang="zh-CN" sz="2400" b="1" i="1" smtClean="0">
                        <a:solidFill>
                          <a:srgbClr val="FF0000"/>
                        </a:solidFill>
                        <a:latin typeface="Cambria Math" panose="02040503050406030204" pitchFamily="18" charset="0"/>
                        <a:ea typeface="+mj-ea"/>
                      </a:rPr>
                      <m:t>)</m:t>
                    </m:r>
                  </m:oMath>
                </a14:m>
                <a:r>
                  <a:rPr lang="zh-CN" altLang="en-US" sz="2400" b="1" dirty="0">
                    <a:latin typeface="+mj-ea"/>
                    <a:ea typeface="+mj-ea"/>
                  </a:rPr>
                  <a:t>。对</a:t>
                </a:r>
                <a14:m>
                  <m:oMath xmlns:m="http://schemas.openxmlformats.org/officeDocument/2006/math">
                    <m:r>
                      <a:rPr lang="en-US" altLang="zh-CN" sz="2400" b="1" i="1" smtClean="0">
                        <a:latin typeface="Cambria Math" panose="02040503050406030204" pitchFamily="18" charset="0"/>
                        <a:ea typeface="+mj-ea"/>
                      </a:rPr>
                      <m:t>𝒚</m:t>
                    </m:r>
                  </m:oMath>
                </a14:m>
                <a:r>
                  <a:rPr lang="zh-CN" altLang="en-US" sz="2400" b="1" dirty="0">
                    <a:latin typeface="+mj-ea"/>
                    <a:ea typeface="+mj-ea"/>
                  </a:rPr>
                  <a:t>的傅里叶系数做软阈值算子处理相当于求解问题</a:t>
                </a:r>
                <a14:m>
                  <m:oMath xmlns:m="http://schemas.openxmlformats.org/officeDocument/2006/math">
                    <m:func>
                      <m:funcPr>
                        <m:ctrlPr>
                          <a:rPr lang="en-US" altLang="zh-CN" sz="2400" b="1" i="1" smtClean="0">
                            <a:solidFill>
                              <a:srgbClr val="FF0000"/>
                            </a:solidFill>
                            <a:latin typeface="Cambria Math" panose="02040503050406030204" pitchFamily="18" charset="0"/>
                            <a:ea typeface="+mj-ea"/>
                          </a:rPr>
                        </m:ctrlPr>
                      </m:funcPr>
                      <m:fName>
                        <m:limLow>
                          <m:limLowPr>
                            <m:ctrlPr>
                              <a:rPr lang="en-US" altLang="zh-CN" sz="2400" b="1" i="1" smtClean="0">
                                <a:solidFill>
                                  <a:srgbClr val="FF0000"/>
                                </a:solidFill>
                                <a:latin typeface="Cambria Math" panose="02040503050406030204" pitchFamily="18" charset="0"/>
                                <a:ea typeface="+mj-ea"/>
                              </a:rPr>
                            </m:ctrlPr>
                          </m:limLowPr>
                          <m:e>
                            <m:r>
                              <m:rPr>
                                <m:sty m:val="p"/>
                              </m:rPr>
                              <a:rPr lang="en-US" altLang="zh-CN" sz="2400" b="0" i="0" smtClean="0">
                                <a:solidFill>
                                  <a:srgbClr val="FF0000"/>
                                </a:solidFill>
                                <a:latin typeface="Cambria Math" panose="02040503050406030204" pitchFamily="18" charset="0"/>
                                <a:ea typeface="+mj-ea"/>
                              </a:rPr>
                              <m:t>min</m:t>
                            </m:r>
                          </m:e>
                          <m:lim>
                            <m:r>
                              <a:rPr lang="en-US" altLang="zh-CN" sz="2400" b="1" i="1" smtClean="0">
                                <a:solidFill>
                                  <a:srgbClr val="FF0000"/>
                                </a:solidFill>
                                <a:latin typeface="Cambria Math" panose="02040503050406030204" pitchFamily="18" charset="0"/>
                                <a:ea typeface="+mj-ea"/>
                              </a:rPr>
                              <m:t>𝒙</m:t>
                            </m:r>
                          </m:lim>
                        </m:limLow>
                      </m:fName>
                      <m:e>
                        <m:sSubSup>
                          <m:sSubSupPr>
                            <m:ctrlPr>
                              <a:rPr lang="en-US" altLang="zh-CN" sz="2400" b="1" i="1" smtClean="0">
                                <a:solidFill>
                                  <a:srgbClr val="FF0000"/>
                                </a:solidFill>
                                <a:latin typeface="Cambria Math" panose="02040503050406030204" pitchFamily="18" charset="0"/>
                                <a:ea typeface="+mj-ea"/>
                              </a:rPr>
                            </m:ctrlPr>
                          </m:sSubSupPr>
                          <m:e>
                            <m:f>
                              <m:fPr>
                                <m:ctrlPr>
                                  <a:rPr lang="en-US" altLang="zh-CN" sz="2400" b="1" i="1" smtClean="0">
                                    <a:solidFill>
                                      <a:srgbClr val="FF0000"/>
                                    </a:solidFill>
                                    <a:latin typeface="Cambria Math" panose="02040503050406030204" pitchFamily="18" charset="0"/>
                                    <a:ea typeface="+mj-ea"/>
                                  </a:rPr>
                                </m:ctrlPr>
                              </m:fPr>
                              <m:num>
                                <m:r>
                                  <a:rPr lang="en-US" altLang="zh-CN" sz="2400" b="1" i="1" smtClean="0">
                                    <a:solidFill>
                                      <a:srgbClr val="FF0000"/>
                                    </a:solidFill>
                                    <a:latin typeface="Cambria Math" panose="02040503050406030204" pitchFamily="18" charset="0"/>
                                    <a:ea typeface="+mj-ea"/>
                                  </a:rPr>
                                  <m:t>𝟏</m:t>
                                </m:r>
                              </m:num>
                              <m:den>
                                <m:r>
                                  <a:rPr lang="en-US" altLang="zh-CN" sz="2400" b="1" i="1" smtClean="0">
                                    <a:solidFill>
                                      <a:srgbClr val="FF0000"/>
                                    </a:solidFill>
                                    <a:latin typeface="Cambria Math" panose="02040503050406030204" pitchFamily="18" charset="0"/>
                                    <a:ea typeface="+mj-ea"/>
                                  </a:rPr>
                                  <m:t>𝟐</m:t>
                                </m:r>
                              </m:den>
                            </m:f>
                            <m:d>
                              <m:dPr>
                                <m:begChr m:val="‖"/>
                                <m:endChr m:val="‖"/>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𝒙</m:t>
                                </m:r>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𝒚</m:t>
                                </m:r>
                              </m:e>
                            </m:d>
                          </m:e>
                          <m:sub>
                            <m:r>
                              <a:rPr lang="en-US" altLang="zh-CN" sz="2400" b="1" i="1" smtClean="0">
                                <a:solidFill>
                                  <a:srgbClr val="FF0000"/>
                                </a:solidFill>
                                <a:latin typeface="Cambria Math" panose="02040503050406030204" pitchFamily="18" charset="0"/>
                                <a:ea typeface="+mj-ea"/>
                              </a:rPr>
                              <m:t>𝟐</m:t>
                            </m:r>
                          </m:sub>
                          <m:sup>
                            <m:r>
                              <a:rPr lang="en-US" altLang="zh-CN" sz="2400" b="1" i="1" smtClean="0">
                                <a:solidFill>
                                  <a:srgbClr val="FF0000"/>
                                </a:solidFill>
                                <a:latin typeface="Cambria Math" panose="02040503050406030204" pitchFamily="18" charset="0"/>
                                <a:ea typeface="+mj-ea"/>
                              </a:rPr>
                              <m:t>𝟐</m:t>
                            </m:r>
                          </m:sup>
                        </m:sSubSup>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𝝀</m:t>
                        </m:r>
                        <m:sSub>
                          <m:sSubPr>
                            <m:ctrlPr>
                              <a:rPr lang="en-US" altLang="zh-CN" sz="2400" b="1" i="1" smtClean="0">
                                <a:solidFill>
                                  <a:srgbClr val="FF0000"/>
                                </a:solidFill>
                                <a:latin typeface="Cambria Math" panose="02040503050406030204" pitchFamily="18" charset="0"/>
                                <a:ea typeface="+mj-ea"/>
                              </a:rPr>
                            </m:ctrlPr>
                          </m:sSubPr>
                          <m:e>
                            <m:d>
                              <m:dPr>
                                <m:begChr m:val="‖"/>
                                <m:endChr m:val="‖"/>
                                <m:ctrlPr>
                                  <a:rPr lang="en-US" altLang="zh-CN" sz="2400" b="1" i="1" smtClean="0">
                                    <a:solidFill>
                                      <a:srgbClr val="FF0000"/>
                                    </a:solidFill>
                                    <a:latin typeface="Cambria Math" panose="02040503050406030204" pitchFamily="18" charset="0"/>
                                    <a:ea typeface="+mj-ea"/>
                                  </a:rPr>
                                </m:ctrlPr>
                              </m:dPr>
                              <m:e>
                                <m:acc>
                                  <m:accPr>
                                    <m:chr m:val="̂"/>
                                    <m:ctrlPr>
                                      <a:rPr lang="en-US" altLang="zh-CN" sz="2400" b="1" i="1" smtClean="0">
                                        <a:solidFill>
                                          <a:srgbClr val="FF0000"/>
                                        </a:solidFill>
                                        <a:latin typeface="Cambria Math" panose="02040503050406030204" pitchFamily="18" charset="0"/>
                                        <a:ea typeface="+mj-ea"/>
                                      </a:rPr>
                                    </m:ctrlPr>
                                  </m:accPr>
                                  <m:e>
                                    <m:r>
                                      <a:rPr lang="en-US" altLang="zh-CN" sz="2400" b="1" i="1" smtClean="0">
                                        <a:solidFill>
                                          <a:srgbClr val="FF0000"/>
                                        </a:solidFill>
                                        <a:latin typeface="Cambria Math" panose="02040503050406030204" pitchFamily="18" charset="0"/>
                                        <a:ea typeface="+mj-ea"/>
                                      </a:rPr>
                                      <m:t>𝒙</m:t>
                                    </m:r>
                                  </m:e>
                                </m:acc>
                              </m:e>
                            </m:d>
                          </m:e>
                          <m:sub>
                            <m:r>
                              <a:rPr lang="en-US" altLang="zh-CN" sz="2400" b="1" i="1" smtClean="0">
                                <a:solidFill>
                                  <a:srgbClr val="FF0000"/>
                                </a:solidFill>
                                <a:latin typeface="Cambria Math" panose="02040503050406030204" pitchFamily="18" charset="0"/>
                                <a:ea typeface="+mj-ea"/>
                              </a:rPr>
                              <m:t>𝟏</m:t>
                            </m:r>
                          </m:sub>
                        </m:sSub>
                      </m:e>
                    </m:func>
                  </m:oMath>
                </a14:m>
                <a:r>
                  <a:rPr lang="zh-CN" altLang="en-US" sz="2400" b="1" dirty="0">
                    <a:latin typeface="+mj-ea"/>
                    <a:ea typeface="+mj-ea"/>
                  </a:rPr>
                  <a:t>。</a:t>
                </a:r>
                <a:endParaRPr lang="en-US" altLang="zh-CN" sz="2400" b="1" dirty="0">
                  <a:latin typeface="+mj-ea"/>
                  <a:ea typeface="+mj-ea"/>
                </a:endParaRPr>
              </a:p>
            </p:txBody>
          </p:sp>
        </mc:Choice>
        <mc:Fallback xmlns="">
          <p:sp>
            <p:nvSpPr>
              <p:cNvPr id="7" name="矩形 6">
                <a:extLst>
                  <a:ext uri="{FF2B5EF4-FFF2-40B4-BE49-F238E27FC236}">
                    <a16:creationId xmlns:a16="http://schemas.microsoft.com/office/drawing/2014/main" id="{E3AB3C35-31A4-4860-8D2B-AAC9E1A4DFC7}"/>
                  </a:ext>
                </a:extLst>
              </p:cNvPr>
              <p:cNvSpPr>
                <a:spLocks noRot="1" noChangeAspect="1" noMove="1" noResize="1" noEditPoints="1" noAdjustHandles="1" noChangeArrowheads="1" noChangeShapeType="1" noTextEdit="1"/>
              </p:cNvSpPr>
              <p:nvPr/>
            </p:nvSpPr>
            <p:spPr>
              <a:xfrm>
                <a:off x="215516" y="2585432"/>
                <a:ext cx="8820980" cy="1026691"/>
              </a:xfrm>
              <a:prstGeom prst="rect">
                <a:avLst/>
              </a:prstGeom>
              <a:blipFill>
                <a:blip r:embed="rId3"/>
                <a:stretch>
                  <a:fillRect l="-622" t="-6509" r="-456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2E10B71C-2B1D-4C6E-B8C2-0FE2F8292C0D}"/>
              </a:ext>
            </a:extLst>
          </p:cNvPr>
          <p:cNvPicPr>
            <a:picLocks noChangeAspect="1"/>
          </p:cNvPicPr>
          <p:nvPr/>
        </p:nvPicPr>
        <p:blipFill>
          <a:blip r:embed="rId4"/>
          <a:stretch>
            <a:fillRect/>
          </a:stretch>
        </p:blipFill>
        <p:spPr>
          <a:xfrm>
            <a:off x="2138625" y="3356992"/>
            <a:ext cx="4866750" cy="3654000"/>
          </a:xfrm>
          <a:prstGeom prst="rect">
            <a:avLst/>
          </a:prstGeom>
        </p:spPr>
      </p:pic>
    </p:spTree>
    <p:extLst>
      <p:ext uri="{BB962C8B-B14F-4D97-AF65-F5344CB8AC3E}">
        <p14:creationId xmlns:p14="http://schemas.microsoft.com/office/powerpoint/2010/main" val="280447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软阈值算法完成高斯噪声去噪</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5" name="矩形 4">
            <a:extLst>
              <a:ext uri="{FF2B5EF4-FFF2-40B4-BE49-F238E27FC236}">
                <a16:creationId xmlns:a16="http://schemas.microsoft.com/office/drawing/2014/main" id="{6DBC372B-51F0-4802-B95E-E6F49A48F5D9}"/>
              </a:ext>
            </a:extLst>
          </p:cNvPr>
          <p:cNvSpPr/>
          <p:nvPr/>
        </p:nvSpPr>
        <p:spPr>
          <a:xfrm>
            <a:off x="215516" y="890404"/>
            <a:ext cx="8712968" cy="1200329"/>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对于本例，软阈值算法可以获得比硬阈值算法更好的效果，但是仍然不如五点均值滤波，原因是函数并不具备全局光滑性或周期性，导致傅里叶系数的</a:t>
            </a:r>
            <a:r>
              <a:rPr lang="zh-CN" altLang="en-US" sz="2400" b="1" dirty="0">
                <a:solidFill>
                  <a:srgbClr val="FF0000"/>
                </a:solidFill>
                <a:latin typeface="+mj-ea"/>
                <a:ea typeface="+mj-ea"/>
              </a:rPr>
              <a:t>稀疏度不足</a:t>
            </a:r>
            <a:r>
              <a:rPr lang="zh-CN" altLang="en-US" sz="2400" b="1" dirty="0">
                <a:solidFill>
                  <a:prstClr val="black"/>
                </a:solidFill>
                <a:latin typeface="+mj-ea"/>
                <a:ea typeface="+mj-ea"/>
              </a:rPr>
              <a:t>。</a:t>
            </a:r>
            <a:endParaRPr lang="en-US" altLang="zh-CN" sz="2400" b="1" dirty="0">
              <a:latin typeface="+mj-ea"/>
              <a:ea typeface="+mj-ea"/>
            </a:endParaRPr>
          </a:p>
        </p:txBody>
      </p:sp>
      <p:sp>
        <p:nvSpPr>
          <p:cNvPr id="6" name="矩形 5">
            <a:extLst>
              <a:ext uri="{FF2B5EF4-FFF2-40B4-BE49-F238E27FC236}">
                <a16:creationId xmlns:a16="http://schemas.microsoft.com/office/drawing/2014/main" id="{877889F9-D799-495C-846D-95F829043015}"/>
              </a:ext>
            </a:extLst>
          </p:cNvPr>
          <p:cNvSpPr/>
          <p:nvPr/>
        </p:nvSpPr>
        <p:spPr>
          <a:xfrm>
            <a:off x="251520" y="2204864"/>
            <a:ext cx="8676964" cy="4524315"/>
          </a:xfrm>
          <a:prstGeom prst="rect">
            <a:avLst/>
          </a:prstGeom>
        </p:spPr>
        <p:txBody>
          <a:bodyPr wrap="square">
            <a:spAutoFit/>
          </a:bodyPr>
          <a:lstStyle/>
          <a:p>
            <a:pPr algn="just" hangingPunct="0">
              <a:spcAft>
                <a:spcPts val="0"/>
              </a:spcAft>
              <a:tabLst>
                <a:tab pos="269875" algn="l"/>
              </a:tabLst>
            </a:pPr>
            <a:r>
              <a:rPr lang="en-US" altLang="zh-CN" b="1" dirty="0" err="1">
                <a:solidFill>
                  <a:srgbClr val="008000"/>
                </a:solidFill>
                <a:latin typeface="Courier New" panose="02070309020205020404" pitchFamily="49" charset="0"/>
                <a:cs typeface="Times New Roman" panose="02020603050405020304" pitchFamily="18" charset="0"/>
              </a:rPr>
              <a:t>clear,close</a:t>
            </a:r>
            <a:r>
              <a:rPr lang="en-US" altLang="zh-CN" b="1" dirty="0">
                <a:solidFill>
                  <a:srgbClr val="008000"/>
                </a:solidFill>
                <a:latin typeface="Courier New" panose="02070309020205020404" pitchFamily="49" charset="0"/>
                <a:cs typeface="Times New Roman" panose="02020603050405020304" pitchFamily="18" charset="0"/>
              </a:rPr>
              <a:t> </a:t>
            </a:r>
            <a:r>
              <a:rPr lang="en-US" altLang="zh-CN" b="1" dirty="0" err="1">
                <a:solidFill>
                  <a:srgbClr val="008000"/>
                </a:solidFill>
                <a:latin typeface="Courier New" panose="02070309020205020404" pitchFamily="49" charset="0"/>
                <a:cs typeface="Times New Roman" panose="02020603050405020304" pitchFamily="18" charset="0"/>
              </a:rPr>
              <a:t>all,rng</a:t>
            </a:r>
            <a:r>
              <a:rPr lang="en-US" altLang="zh-CN" b="1" dirty="0">
                <a:solidFill>
                  <a:srgbClr val="008000"/>
                </a:solidFill>
                <a:latin typeface="Courier New" panose="02070309020205020404" pitchFamily="49" charset="0"/>
                <a:cs typeface="Times New Roman" panose="02020603050405020304" pitchFamily="18" charset="0"/>
              </a:rPr>
              <a:t> default</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x=0:pi/50:2*</a:t>
            </a:r>
            <a:r>
              <a:rPr lang="en-US" altLang="zh-CN" b="1" dirty="0" err="1">
                <a:solidFill>
                  <a:srgbClr val="008000"/>
                </a:solidFill>
                <a:latin typeface="Courier New" panose="02070309020205020404" pitchFamily="49" charset="0"/>
                <a:cs typeface="Times New Roman" panose="02020603050405020304" pitchFamily="18" charset="0"/>
              </a:rPr>
              <a:t>pi;f</a:t>
            </a:r>
            <a:r>
              <a:rPr lang="en-US" altLang="zh-CN" b="1" dirty="0">
                <a:solidFill>
                  <a:srgbClr val="008000"/>
                </a:solidFill>
                <a:latin typeface="Courier New" panose="02070309020205020404" pitchFamily="49" charset="0"/>
                <a:cs typeface="Times New Roman" panose="02020603050405020304" pitchFamily="18" charset="0"/>
              </a:rPr>
              <a:t> = sin(x);</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for </a:t>
            </a:r>
            <a:r>
              <a:rPr lang="en-US" altLang="zh-CN" b="1" dirty="0" err="1">
                <a:solidFill>
                  <a:srgbClr val="008000"/>
                </a:solidFill>
                <a:latin typeface="Courier New" panose="02070309020205020404" pitchFamily="49" charset="0"/>
                <a:cs typeface="Times New Roman" panose="02020603050405020304" pitchFamily="18" charset="0"/>
              </a:rPr>
              <a:t>i</a:t>
            </a:r>
            <a:r>
              <a:rPr lang="en-US" altLang="zh-CN" b="1" dirty="0">
                <a:solidFill>
                  <a:srgbClr val="008000"/>
                </a:solidFill>
                <a:latin typeface="Courier New" panose="02070309020205020404" pitchFamily="49" charset="0"/>
                <a:cs typeface="Times New Roman" panose="02020603050405020304" pitchFamily="18" charset="0"/>
              </a:rPr>
              <a:t> = 1:5</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    f(</a:t>
            </a:r>
            <a:r>
              <a:rPr lang="en-US" altLang="zh-CN" b="1" dirty="0" err="1">
                <a:solidFill>
                  <a:srgbClr val="008000"/>
                </a:solidFill>
                <a:latin typeface="Courier New" panose="02070309020205020404" pitchFamily="49" charset="0"/>
                <a:cs typeface="Times New Roman" panose="02020603050405020304" pitchFamily="18" charset="0"/>
              </a:rPr>
              <a:t>i</a:t>
            </a:r>
            <a:r>
              <a:rPr lang="en-US" altLang="zh-CN" b="1" dirty="0">
                <a:solidFill>
                  <a:srgbClr val="008000"/>
                </a:solidFill>
                <a:latin typeface="Courier New" panose="02070309020205020404" pitchFamily="49" charset="0"/>
                <a:cs typeface="Times New Roman" panose="02020603050405020304" pitchFamily="18" charset="0"/>
              </a:rPr>
              <a:t>*20-19:i*20)=f(</a:t>
            </a:r>
            <a:r>
              <a:rPr lang="en-US" altLang="zh-CN" b="1" dirty="0" err="1">
                <a:solidFill>
                  <a:srgbClr val="008000"/>
                </a:solidFill>
                <a:latin typeface="Courier New" panose="02070309020205020404" pitchFamily="49" charset="0"/>
                <a:cs typeface="Times New Roman" panose="02020603050405020304" pitchFamily="18" charset="0"/>
              </a:rPr>
              <a:t>i</a:t>
            </a:r>
            <a:r>
              <a:rPr lang="en-US" altLang="zh-CN" b="1" dirty="0">
                <a:solidFill>
                  <a:srgbClr val="008000"/>
                </a:solidFill>
                <a:latin typeface="Courier New" panose="02070309020205020404" pitchFamily="49" charset="0"/>
                <a:cs typeface="Times New Roman" panose="02020603050405020304" pitchFamily="18" charset="0"/>
              </a:rPr>
              <a:t>*20-19:i*20)+(5-i);</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end</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y = f + </a:t>
            </a:r>
            <a:r>
              <a:rPr lang="en-US" altLang="zh-CN" b="1" dirty="0" err="1">
                <a:solidFill>
                  <a:srgbClr val="008000"/>
                </a:solidFill>
                <a:latin typeface="Courier New" panose="02070309020205020404" pitchFamily="49" charset="0"/>
                <a:cs typeface="Times New Roman" panose="02020603050405020304" pitchFamily="18" charset="0"/>
              </a:rPr>
              <a:t>randn</a:t>
            </a:r>
            <a:r>
              <a:rPr lang="en-US" altLang="zh-CN" b="1" dirty="0">
                <a:solidFill>
                  <a:srgbClr val="008000"/>
                </a:solidFill>
                <a:latin typeface="Courier New" panose="02070309020205020404" pitchFamily="49" charset="0"/>
                <a:cs typeface="Times New Roman" panose="02020603050405020304" pitchFamily="18" charset="0"/>
              </a:rPr>
              <a:t>(size(x))*0.5;</a:t>
            </a:r>
          </a:p>
          <a:p>
            <a:pPr algn="just" hangingPunct="0">
              <a:spcAft>
                <a:spcPts val="0"/>
              </a:spcAft>
              <a:tabLst>
                <a:tab pos="269875" algn="l"/>
              </a:tabLst>
            </a:pP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err="1">
                <a:solidFill>
                  <a:srgbClr val="008000"/>
                </a:solidFill>
                <a:latin typeface="Courier New" panose="02070309020205020404" pitchFamily="49" charset="0"/>
                <a:cs typeface="Times New Roman" panose="02020603050405020304" pitchFamily="18" charset="0"/>
              </a:rPr>
              <a:t>Ff</a:t>
            </a:r>
            <a:r>
              <a:rPr lang="en-US" altLang="zh-CN" b="1" dirty="0">
                <a:solidFill>
                  <a:srgbClr val="008000"/>
                </a:solidFill>
                <a:latin typeface="Courier New" panose="02070309020205020404" pitchFamily="49" charset="0"/>
                <a:cs typeface="Times New Roman" panose="02020603050405020304" pitchFamily="18" charset="0"/>
              </a:rPr>
              <a:t> = </a:t>
            </a:r>
            <a:r>
              <a:rPr lang="en-US" altLang="zh-CN" b="1" dirty="0" err="1">
                <a:solidFill>
                  <a:srgbClr val="008000"/>
                </a:solidFill>
                <a:latin typeface="Courier New" panose="02070309020205020404" pitchFamily="49" charset="0"/>
                <a:cs typeface="Times New Roman" panose="02020603050405020304" pitchFamily="18" charset="0"/>
              </a:rPr>
              <a:t>fft</a:t>
            </a:r>
            <a:r>
              <a:rPr lang="en-US" altLang="zh-CN" b="1" dirty="0">
                <a:solidFill>
                  <a:srgbClr val="008000"/>
                </a:solidFill>
                <a:latin typeface="Courier New" panose="02070309020205020404" pitchFamily="49" charset="0"/>
                <a:cs typeface="Times New Roman" panose="02020603050405020304" pitchFamily="18" charset="0"/>
              </a:rPr>
              <a:t>(y);</a:t>
            </a:r>
          </a:p>
          <a:p>
            <a:pPr algn="just" hangingPunct="0">
              <a:spcAft>
                <a:spcPts val="0"/>
              </a:spcAft>
              <a:tabLst>
                <a:tab pos="269875" algn="l"/>
              </a:tabLst>
            </a:pPr>
            <a:r>
              <a:rPr lang="en-US" altLang="zh-CN" b="1" dirty="0" err="1">
                <a:solidFill>
                  <a:srgbClr val="008000"/>
                </a:solidFill>
                <a:latin typeface="Courier New" panose="02070309020205020404" pitchFamily="49" charset="0"/>
                <a:cs typeface="Times New Roman" panose="02020603050405020304" pitchFamily="18" charset="0"/>
              </a:rPr>
              <a:t>Ff</a:t>
            </a:r>
            <a:r>
              <a:rPr lang="en-US" altLang="zh-CN" b="1" dirty="0">
                <a:solidFill>
                  <a:srgbClr val="008000"/>
                </a:solidFill>
                <a:latin typeface="Courier New" panose="02070309020205020404" pitchFamily="49" charset="0"/>
                <a:cs typeface="Times New Roman" panose="02020603050405020304" pitchFamily="18" charset="0"/>
              </a:rPr>
              <a:t> = sign(</a:t>
            </a:r>
            <a:r>
              <a:rPr lang="en-US" altLang="zh-CN" b="1" dirty="0" err="1">
                <a:solidFill>
                  <a:srgbClr val="008000"/>
                </a:solidFill>
                <a:latin typeface="Courier New" panose="02070309020205020404" pitchFamily="49" charset="0"/>
                <a:cs typeface="Times New Roman" panose="02020603050405020304" pitchFamily="18" charset="0"/>
              </a:rPr>
              <a:t>Ff</a:t>
            </a:r>
            <a:r>
              <a:rPr lang="en-US" altLang="zh-CN" b="1" dirty="0">
                <a:solidFill>
                  <a:srgbClr val="008000"/>
                </a:solidFill>
                <a:latin typeface="Courier New" panose="02070309020205020404" pitchFamily="49" charset="0"/>
                <a:cs typeface="Times New Roman" panose="02020603050405020304" pitchFamily="18" charset="0"/>
              </a:rPr>
              <a:t>).*max(abs(</a:t>
            </a:r>
            <a:r>
              <a:rPr lang="en-US" altLang="zh-CN" b="1" dirty="0" err="1">
                <a:solidFill>
                  <a:srgbClr val="008000"/>
                </a:solidFill>
                <a:latin typeface="Courier New" panose="02070309020205020404" pitchFamily="49" charset="0"/>
                <a:cs typeface="Times New Roman" panose="02020603050405020304" pitchFamily="18" charset="0"/>
              </a:rPr>
              <a:t>Ff</a:t>
            </a:r>
            <a:r>
              <a:rPr lang="en-US" altLang="zh-CN" b="1" dirty="0">
                <a:solidFill>
                  <a:srgbClr val="008000"/>
                </a:solidFill>
                <a:latin typeface="Courier New" panose="02070309020205020404" pitchFamily="49" charset="0"/>
                <a:cs typeface="Times New Roman" panose="02020603050405020304" pitchFamily="18" charset="0"/>
              </a:rPr>
              <a:t>)-5,0);</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将绝对值小于</a:t>
            </a:r>
            <a:r>
              <a:rPr lang="en-US" altLang="zh-CN" b="1" dirty="0">
                <a:solidFill>
                  <a:srgbClr val="FF0000"/>
                </a:solidFill>
                <a:latin typeface="Courier New" panose="02070309020205020404" pitchFamily="49" charset="0"/>
                <a:cs typeface="Times New Roman" panose="02020603050405020304" pitchFamily="18" charset="0"/>
              </a:rPr>
              <a:t>5</a:t>
            </a:r>
            <a:r>
              <a:rPr lang="zh-CN" altLang="en-US" b="1" dirty="0">
                <a:solidFill>
                  <a:srgbClr val="FF0000"/>
                </a:solidFill>
                <a:latin typeface="Courier New" panose="02070309020205020404" pitchFamily="49" charset="0"/>
                <a:cs typeface="Times New Roman" panose="02020603050405020304" pitchFamily="18" charset="0"/>
              </a:rPr>
              <a:t>的傅里叶系数都设为</a:t>
            </a:r>
            <a:r>
              <a:rPr lang="en-US" altLang="zh-CN" b="1" dirty="0">
                <a:solidFill>
                  <a:srgbClr val="FF0000"/>
                </a:solidFill>
                <a:latin typeface="Courier New" panose="02070309020205020404" pitchFamily="49" charset="0"/>
                <a:cs typeface="Times New Roman" panose="02020603050405020304" pitchFamily="18" charset="0"/>
              </a:rPr>
              <a:t>0.0</a:t>
            </a:r>
            <a:r>
              <a:rPr lang="zh-CN" altLang="en-US" b="1" dirty="0">
                <a:solidFill>
                  <a:srgbClr val="FF0000"/>
                </a:solidFill>
                <a:latin typeface="Courier New" panose="02070309020205020404" pitchFamily="49" charset="0"/>
                <a:cs typeface="Times New Roman" panose="02020603050405020304" pitchFamily="18" charset="0"/>
              </a:rPr>
              <a:t>，模大于</a:t>
            </a:r>
            <a:r>
              <a:rPr lang="en-US" altLang="zh-CN" b="1" dirty="0">
                <a:solidFill>
                  <a:srgbClr val="FF0000"/>
                </a:solidFill>
                <a:latin typeface="Courier New" panose="02070309020205020404" pitchFamily="49" charset="0"/>
                <a:cs typeface="Times New Roman" panose="02020603050405020304" pitchFamily="18" charset="0"/>
              </a:rPr>
              <a:t>5</a:t>
            </a:r>
            <a:r>
              <a:rPr lang="zh-CN" altLang="en-US" b="1" dirty="0">
                <a:solidFill>
                  <a:srgbClr val="FF0000"/>
                </a:solidFill>
                <a:latin typeface="Courier New" panose="02070309020205020404" pitchFamily="49" charset="0"/>
                <a:cs typeface="Times New Roman" panose="02020603050405020304" pitchFamily="18" charset="0"/>
              </a:rPr>
              <a:t>的系数幅角不变，模减</a:t>
            </a:r>
            <a:r>
              <a:rPr lang="en-US" altLang="zh-CN" b="1" dirty="0">
                <a:solidFill>
                  <a:srgbClr val="FF0000"/>
                </a:solidFill>
                <a:latin typeface="Courier New" panose="02070309020205020404" pitchFamily="49" charset="0"/>
                <a:cs typeface="Times New Roman" panose="02020603050405020304" pitchFamily="18" charset="0"/>
              </a:rPr>
              <a:t>5</a:t>
            </a:r>
          </a:p>
          <a:p>
            <a:pPr algn="just" hangingPunct="0">
              <a:spcAft>
                <a:spcPts val="0"/>
              </a:spcAft>
              <a:tabLst>
                <a:tab pos="269875" algn="l"/>
              </a:tabLst>
            </a:pP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f1 = </a:t>
            </a:r>
            <a:r>
              <a:rPr lang="en-US" altLang="zh-CN" b="1" dirty="0" err="1">
                <a:solidFill>
                  <a:srgbClr val="008000"/>
                </a:solidFill>
                <a:latin typeface="Courier New" panose="02070309020205020404" pitchFamily="49" charset="0"/>
                <a:cs typeface="Times New Roman" panose="02020603050405020304" pitchFamily="18" charset="0"/>
              </a:rPr>
              <a:t>ifft</a:t>
            </a:r>
            <a:r>
              <a:rPr lang="en-US" altLang="zh-CN" b="1" dirty="0">
                <a:solidFill>
                  <a:srgbClr val="008000"/>
                </a:solidFill>
                <a:latin typeface="Courier New" panose="02070309020205020404" pitchFamily="49" charset="0"/>
                <a:cs typeface="Times New Roman" panose="02020603050405020304" pitchFamily="18" charset="0"/>
              </a:rPr>
              <a:t>(</a:t>
            </a:r>
            <a:r>
              <a:rPr lang="en-US" altLang="zh-CN" b="1" dirty="0" err="1">
                <a:solidFill>
                  <a:srgbClr val="008000"/>
                </a:solidFill>
                <a:latin typeface="Courier New" panose="02070309020205020404" pitchFamily="49" charset="0"/>
                <a:cs typeface="Times New Roman" panose="02020603050405020304" pitchFamily="18" charset="0"/>
              </a:rPr>
              <a:t>Ff</a:t>
            </a:r>
            <a:r>
              <a:rPr lang="en-US" altLang="zh-CN" b="1" dirty="0">
                <a:solidFill>
                  <a:srgbClr val="008000"/>
                </a:solidFill>
                <a:latin typeface="Courier New" panose="02070309020205020404" pitchFamily="49" charset="0"/>
                <a:cs typeface="Times New Roman" panose="02020603050405020304" pitchFamily="18" charset="0"/>
              </a:rPr>
              <a:t>);</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snr(f,f1-f)			%</a:t>
            </a:r>
            <a:r>
              <a:rPr lang="zh-CN" altLang="en-US" b="1" dirty="0">
                <a:solidFill>
                  <a:srgbClr val="008000"/>
                </a:solidFill>
                <a:latin typeface="Courier New" panose="02070309020205020404" pitchFamily="49" charset="0"/>
                <a:cs typeface="Times New Roman" panose="02020603050405020304" pitchFamily="18" charset="0"/>
              </a:rPr>
              <a:t>结果的</a:t>
            </a:r>
            <a:r>
              <a:rPr lang="en-US" altLang="zh-CN" b="1" dirty="0">
                <a:solidFill>
                  <a:srgbClr val="0070C0"/>
                </a:solidFill>
                <a:latin typeface="Courier New" panose="02070309020205020404" pitchFamily="49" charset="0"/>
                <a:cs typeface="Times New Roman" panose="02020603050405020304" pitchFamily="18" charset="0"/>
              </a:rPr>
              <a:t>SNR=16.9631</a:t>
            </a:r>
          </a:p>
          <a:p>
            <a:pPr algn="just" hangingPunct="0">
              <a:spcAft>
                <a:spcPts val="0"/>
              </a:spcAft>
              <a:tabLst>
                <a:tab pos="269875" algn="l"/>
              </a:tabLst>
            </a:pPr>
            <a:endParaRPr lang="en-US" altLang="zh-CN" b="1" dirty="0">
              <a:solidFill>
                <a:srgbClr val="0070C0"/>
              </a:solidFill>
              <a:latin typeface="Courier New" panose="02070309020205020404" pitchFamily="49" charset="0"/>
              <a:cs typeface="Times New Roman" panose="02020603050405020304" pitchFamily="18" charset="0"/>
            </a:endParaRPr>
          </a:p>
          <a:p>
            <a:pPr algn="just" hangingPunct="0">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硬阈值算法</a:t>
            </a:r>
            <a:r>
              <a:rPr lang="en-US" altLang="zh-CN" b="1" dirty="0">
                <a:solidFill>
                  <a:srgbClr val="0070C0"/>
                </a:solidFill>
                <a:latin typeface="Courier New" panose="02070309020205020404" pitchFamily="49" charset="0"/>
                <a:cs typeface="Times New Roman" panose="02020603050405020304" pitchFamily="18" charset="0"/>
              </a:rPr>
              <a:t>SNR=14.2758</a:t>
            </a:r>
            <a:r>
              <a:rPr lang="en-US" altLang="zh-CN" b="1" dirty="0">
                <a:solidFill>
                  <a:srgbClr val="FF0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五点均值滤波</a:t>
            </a:r>
            <a:r>
              <a:rPr lang="en-US" altLang="zh-CN" b="1" dirty="0">
                <a:solidFill>
                  <a:srgbClr val="0070C0"/>
                </a:solidFill>
                <a:latin typeface="Courier New" panose="02070309020205020404" pitchFamily="49" charset="0"/>
                <a:cs typeface="Times New Roman" panose="02020603050405020304" pitchFamily="18" charset="0"/>
              </a:rPr>
              <a:t>SNR=19.5122</a:t>
            </a:r>
          </a:p>
          <a:p>
            <a:pPr algn="just" hangingPunct="0">
              <a:spcAft>
                <a:spcPts val="0"/>
              </a:spcAft>
              <a:tabLst>
                <a:tab pos="269875" algn="l"/>
              </a:tabLst>
            </a:pPr>
            <a:endParaRPr lang="zh-CN" altLang="zh-CN" b="1" dirty="0">
              <a:solidFill>
                <a:srgbClr val="008000"/>
              </a:solidFill>
              <a:latin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335691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数字信号的去噪问题综述</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3B27DB73-F9D3-4B4F-88EE-807F6E5EA5BF}"/>
              </a:ext>
            </a:extLst>
          </p:cNvPr>
          <p:cNvSpPr/>
          <p:nvPr/>
        </p:nvSpPr>
        <p:spPr>
          <a:xfrm>
            <a:off x="311802" y="890404"/>
            <a:ext cx="8712968" cy="1200329"/>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数字信号处理的去噪问题往往种类繁多，最佳的去噪方法也往往不是唯一的，</a:t>
            </a:r>
            <a:r>
              <a:rPr lang="zh-CN" altLang="en-US" sz="2400" b="1" dirty="0">
                <a:solidFill>
                  <a:srgbClr val="FF0000"/>
                </a:solidFill>
                <a:latin typeface="+mj-ea"/>
                <a:ea typeface="+mj-ea"/>
              </a:rPr>
              <a:t>既与噪声类型和强度有关，也与目标函数（真实信号值）的函数特性有关</a:t>
            </a:r>
            <a:r>
              <a:rPr lang="zh-CN" altLang="en-US" sz="2400" b="1" dirty="0">
                <a:solidFill>
                  <a:prstClr val="black"/>
                </a:solidFill>
                <a:latin typeface="+mj-ea"/>
                <a:ea typeface="+mj-ea"/>
              </a:rPr>
              <a:t>。</a:t>
            </a:r>
            <a:endParaRPr lang="en-US" altLang="zh-CN" sz="2400" b="1" dirty="0">
              <a:solidFill>
                <a:prstClr val="black"/>
              </a:solidFill>
              <a:latin typeface="+mj-ea"/>
              <a:ea typeface="+mj-ea"/>
            </a:endParaRPr>
          </a:p>
        </p:txBody>
      </p:sp>
      <p:sp>
        <p:nvSpPr>
          <p:cNvPr id="9" name="矩形 8">
            <a:extLst>
              <a:ext uri="{FF2B5EF4-FFF2-40B4-BE49-F238E27FC236}">
                <a16:creationId xmlns:a16="http://schemas.microsoft.com/office/drawing/2014/main" id="{97F31F18-2E56-46B9-84CF-C46C13379F6A}"/>
              </a:ext>
            </a:extLst>
          </p:cNvPr>
          <p:cNvSpPr/>
          <p:nvPr/>
        </p:nvSpPr>
        <p:spPr>
          <a:xfrm>
            <a:off x="297891" y="2090733"/>
            <a:ext cx="8712968" cy="1200329"/>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常见的噪声类型除高斯噪声外，还有冲击噪声（随机的部分采样值出现与真实信号值无关的错误函数值），通常可以使用中值滤波器进行噪点判别或直接调整。</a:t>
            </a:r>
            <a:endParaRPr lang="en-US" altLang="zh-CN" sz="2400" b="1" dirty="0">
              <a:solidFill>
                <a:prstClr val="black"/>
              </a:solidFill>
              <a:latin typeface="+mj-ea"/>
              <a:ea typeface="+mj-ea"/>
            </a:endParaRPr>
          </a:p>
        </p:txBody>
      </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E7B79EEC-6F26-42D8-8AE2-F8B2DF5BFCAB}"/>
                  </a:ext>
                </a:extLst>
              </p:cNvPr>
              <p:cNvSpPr/>
              <p:nvPr/>
            </p:nvSpPr>
            <p:spPr>
              <a:xfrm>
                <a:off x="314891" y="3429000"/>
                <a:ext cx="8712968" cy="2101344"/>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泊松噪声是信号处理较难解决的</a:t>
                </a:r>
                <a:r>
                  <a:rPr lang="zh-CN" altLang="en-US" sz="2400" b="1" dirty="0">
                    <a:solidFill>
                      <a:srgbClr val="FF0000"/>
                    </a:solidFill>
                    <a:latin typeface="+mj-ea"/>
                    <a:ea typeface="+mj-ea"/>
                  </a:rPr>
                  <a:t>非加性</a:t>
                </a:r>
                <a:r>
                  <a:rPr lang="zh-CN" altLang="en-US" sz="2400" b="1" dirty="0">
                    <a:solidFill>
                      <a:prstClr val="black"/>
                    </a:solidFill>
                    <a:latin typeface="+mj-ea"/>
                    <a:ea typeface="+mj-ea"/>
                  </a:rPr>
                  <a:t>噪声之一，在一个较大的假想最大值的基础上，在每点设</a:t>
                </a:r>
                <a14:m>
                  <m:oMath xmlns:m="http://schemas.openxmlformats.org/officeDocument/2006/math">
                    <m:r>
                      <a:rPr lang="en-US" altLang="zh-CN" sz="2400" b="1" i="1" smtClean="0">
                        <a:solidFill>
                          <a:prstClr val="black"/>
                        </a:solidFill>
                        <a:latin typeface="Cambria Math" panose="02040503050406030204" pitchFamily="18" charset="0"/>
                        <a:ea typeface="+mj-ea"/>
                      </a:rPr>
                      <m:t>𝝀</m:t>
                    </m:r>
                    <m:r>
                      <a:rPr lang="en-US" altLang="zh-CN" sz="2400" b="1" i="1" smtClean="0">
                        <a:solidFill>
                          <a:prstClr val="black"/>
                        </a:solidFill>
                        <a:latin typeface="Cambria Math" panose="02040503050406030204" pitchFamily="18" charset="0"/>
                        <a:ea typeface="+mj-ea"/>
                      </a:rPr>
                      <m:t>=</m:t>
                    </m:r>
                    <m:r>
                      <a:rPr lang="en-US" altLang="zh-CN" sz="2400" b="1" i="1" smtClean="0">
                        <a:solidFill>
                          <a:prstClr val="black"/>
                        </a:solidFill>
                        <a:latin typeface="Cambria Math" panose="02040503050406030204" pitchFamily="18" charset="0"/>
                        <a:ea typeface="+mj-ea"/>
                      </a:rPr>
                      <m:t>𝒌</m:t>
                    </m:r>
                    <m:r>
                      <a:rPr lang="en-US" altLang="zh-CN" sz="2400" b="1" i="1" smtClean="0">
                        <a:solidFill>
                          <a:prstClr val="black"/>
                        </a:solidFill>
                        <a:latin typeface="Cambria Math" panose="02040503050406030204" pitchFamily="18" charset="0"/>
                        <a:ea typeface="+mj-ea"/>
                      </a:rPr>
                      <m:t>⋅</m:t>
                    </m:r>
                    <m:r>
                      <a:rPr lang="zh-CN" altLang="en-US" sz="2400" b="1" i="1">
                        <a:solidFill>
                          <a:prstClr val="black"/>
                        </a:solidFill>
                        <a:latin typeface="Cambria Math" panose="02040503050406030204" pitchFamily="18" charset="0"/>
                        <a:ea typeface="+mj-ea"/>
                      </a:rPr>
                      <m:t>真实值</m:t>
                    </m:r>
                  </m:oMath>
                </a14:m>
                <a:r>
                  <a:rPr lang="zh-CN" altLang="en-US" sz="2400" b="1" dirty="0">
                    <a:solidFill>
                      <a:prstClr val="black"/>
                    </a:solidFill>
                    <a:latin typeface="+mj-ea"/>
                    <a:ea typeface="+mj-ea"/>
                  </a:rPr>
                  <a:t>，</a:t>
                </a:r>
                <a14:m>
                  <m:oMath xmlns:m="http://schemas.openxmlformats.org/officeDocument/2006/math">
                    <m:r>
                      <a:rPr lang="en-US" altLang="zh-CN" sz="2400" b="1" i="1" dirty="0" smtClean="0">
                        <a:solidFill>
                          <a:prstClr val="black"/>
                        </a:solidFill>
                        <a:latin typeface="Cambria Math" panose="02040503050406030204" pitchFamily="18" charset="0"/>
                        <a:ea typeface="+mj-ea"/>
                      </a:rPr>
                      <m:t>𝒌</m:t>
                    </m:r>
                    <m:r>
                      <a:rPr lang="en-US" altLang="zh-CN" sz="2400" b="1" i="1" dirty="0" smtClean="0">
                        <a:solidFill>
                          <a:prstClr val="black"/>
                        </a:solidFill>
                        <a:latin typeface="Cambria Math" panose="02040503050406030204" pitchFamily="18" charset="0"/>
                        <a:ea typeface="+mj-ea"/>
                      </a:rPr>
                      <m:t>&gt;</m:t>
                    </m:r>
                    <m:r>
                      <a:rPr lang="en-US" altLang="zh-CN" sz="2400" b="1" i="1" dirty="0" smtClean="0">
                        <a:solidFill>
                          <a:prstClr val="black"/>
                        </a:solidFill>
                        <a:latin typeface="Cambria Math" panose="02040503050406030204" pitchFamily="18" charset="0"/>
                        <a:ea typeface="+mj-ea"/>
                      </a:rPr>
                      <m:t>𝟎</m:t>
                    </m:r>
                  </m:oMath>
                </a14:m>
                <a:r>
                  <a:rPr lang="zh-CN" altLang="en-US" sz="2400" b="1" dirty="0">
                    <a:solidFill>
                      <a:prstClr val="black"/>
                    </a:solidFill>
                    <a:latin typeface="+mj-ea"/>
                    <a:ea typeface="+mj-ea"/>
                  </a:rPr>
                  <a:t>为比例因子，然后基于参数</a:t>
                </a:r>
                <a:r>
                  <a:rPr lang="en-US" altLang="zh-CN" sz="2400" b="1" dirty="0">
                    <a:solidFill>
                      <a:prstClr val="black"/>
                    </a:solidFill>
                    <a:latin typeface="+mj-ea"/>
                    <a:ea typeface="+mj-ea"/>
                  </a:rPr>
                  <a:t>(</a:t>
                </a:r>
                <a:r>
                  <a:rPr lang="zh-CN" altLang="en-US" sz="2400" b="1" dirty="0">
                    <a:solidFill>
                      <a:prstClr val="black"/>
                    </a:solidFill>
                    <a:latin typeface="+mj-ea"/>
                    <a:ea typeface="+mj-ea"/>
                  </a:rPr>
                  <a:t>期望</a:t>
                </a:r>
                <a:r>
                  <a:rPr lang="en-US" altLang="zh-CN" sz="2400" b="1" dirty="0">
                    <a:solidFill>
                      <a:prstClr val="black"/>
                    </a:solidFill>
                    <a:latin typeface="+mj-ea"/>
                    <a:ea typeface="+mj-ea"/>
                  </a:rPr>
                  <a:t>)</a:t>
                </a:r>
                <a:r>
                  <a:rPr lang="zh-CN" altLang="en-US" sz="2400" b="1" dirty="0">
                    <a:solidFill>
                      <a:prstClr val="black"/>
                    </a:solidFill>
                    <a:latin typeface="+mj-ea"/>
                    <a:ea typeface="+mj-ea"/>
                  </a:rPr>
                  <a:t>为</a:t>
                </a:r>
                <a14:m>
                  <m:oMath xmlns:m="http://schemas.openxmlformats.org/officeDocument/2006/math">
                    <m:r>
                      <a:rPr lang="en-US" altLang="zh-CN" sz="2400" b="1" i="1" smtClean="0">
                        <a:solidFill>
                          <a:prstClr val="black"/>
                        </a:solidFill>
                        <a:latin typeface="Cambria Math" panose="02040503050406030204" pitchFamily="18" charset="0"/>
                        <a:ea typeface="+mj-ea"/>
                      </a:rPr>
                      <m:t>𝝀</m:t>
                    </m:r>
                  </m:oMath>
                </a14:m>
                <a:r>
                  <a:rPr lang="zh-CN" altLang="en-US" sz="2400" b="1" dirty="0">
                    <a:solidFill>
                      <a:prstClr val="black"/>
                    </a:solidFill>
                    <a:latin typeface="+mj-ea"/>
                    <a:ea typeface="+mj-ea"/>
                  </a:rPr>
                  <a:t>的泊松分布下获取一个整数值</a:t>
                </a:r>
                <a14:m>
                  <m:oMath xmlns:m="http://schemas.openxmlformats.org/officeDocument/2006/math">
                    <m:r>
                      <a:rPr lang="en-US" altLang="zh-CN" sz="2400" b="1" i="1" smtClean="0">
                        <a:solidFill>
                          <a:prstClr val="black"/>
                        </a:solidFill>
                        <a:latin typeface="Cambria Math" panose="02040503050406030204" pitchFamily="18" charset="0"/>
                        <a:ea typeface="+mj-ea"/>
                      </a:rPr>
                      <m:t>𝒀</m:t>
                    </m:r>
                  </m:oMath>
                </a14:m>
                <a:r>
                  <a:rPr lang="zh-CN" altLang="en-US" sz="2400" b="1" dirty="0">
                    <a:solidFill>
                      <a:prstClr val="black"/>
                    </a:solidFill>
                    <a:latin typeface="+mj-ea"/>
                    <a:ea typeface="+mj-ea"/>
                  </a:rPr>
                  <a:t>，带噪信号的该点对应信号值为</a:t>
                </a:r>
                <a14:m>
                  <m:oMath xmlns:m="http://schemas.openxmlformats.org/officeDocument/2006/math">
                    <m:f>
                      <m:fPr>
                        <m:ctrlPr>
                          <a:rPr lang="en-US" altLang="zh-CN" sz="2400" b="1" i="1" smtClean="0">
                            <a:solidFill>
                              <a:prstClr val="black"/>
                            </a:solidFill>
                            <a:latin typeface="Cambria Math" panose="02040503050406030204" pitchFamily="18" charset="0"/>
                            <a:ea typeface="+mj-ea"/>
                          </a:rPr>
                        </m:ctrlPr>
                      </m:fPr>
                      <m:num>
                        <m:r>
                          <a:rPr lang="en-US" altLang="zh-CN" sz="2400" b="1" i="1" smtClean="0">
                            <a:solidFill>
                              <a:prstClr val="black"/>
                            </a:solidFill>
                            <a:latin typeface="Cambria Math" panose="02040503050406030204" pitchFamily="18" charset="0"/>
                            <a:ea typeface="+mj-ea"/>
                          </a:rPr>
                          <m:t>𝒀</m:t>
                        </m:r>
                      </m:num>
                      <m:den>
                        <m:r>
                          <a:rPr lang="en-US" altLang="zh-CN" sz="2400" b="1" i="1" smtClean="0">
                            <a:solidFill>
                              <a:prstClr val="black"/>
                            </a:solidFill>
                            <a:latin typeface="Cambria Math" panose="02040503050406030204" pitchFamily="18" charset="0"/>
                            <a:ea typeface="+mj-ea"/>
                          </a:rPr>
                          <m:t>𝒌</m:t>
                        </m:r>
                      </m:den>
                    </m:f>
                  </m:oMath>
                </a14:m>
                <a:r>
                  <a:rPr lang="zh-CN" altLang="en-US" sz="2400" b="1" dirty="0">
                    <a:solidFill>
                      <a:prstClr val="black"/>
                    </a:solidFill>
                    <a:latin typeface="+mj-ea"/>
                    <a:ea typeface="+mj-ea"/>
                  </a:rPr>
                  <a:t>。容易发现</a:t>
                </a:r>
                <a14:m>
                  <m:oMath xmlns:m="http://schemas.openxmlformats.org/officeDocument/2006/math">
                    <m:r>
                      <a:rPr lang="en-US" altLang="zh-CN" sz="2400" b="1" i="1" smtClean="0">
                        <a:solidFill>
                          <a:prstClr val="black"/>
                        </a:solidFill>
                        <a:latin typeface="Cambria Math" panose="02040503050406030204" pitchFamily="18" charset="0"/>
                        <a:ea typeface="+mj-ea"/>
                      </a:rPr>
                      <m:t>𝒌</m:t>
                    </m:r>
                  </m:oMath>
                </a14:m>
                <a:r>
                  <a:rPr lang="zh-CN" altLang="en-US" sz="2400" b="1" dirty="0">
                    <a:solidFill>
                      <a:prstClr val="black"/>
                    </a:solidFill>
                    <a:latin typeface="+mj-ea"/>
                    <a:ea typeface="+mj-ea"/>
                  </a:rPr>
                  <a:t>越小时，泊松噪声造成的影响越大。</a:t>
                </a:r>
                <a:endParaRPr lang="en-US" altLang="zh-CN" sz="2400" b="1" dirty="0">
                  <a:solidFill>
                    <a:prstClr val="black"/>
                  </a:solidFill>
                  <a:latin typeface="+mj-ea"/>
                  <a:ea typeface="+mj-ea"/>
                </a:endParaRPr>
              </a:p>
            </p:txBody>
          </p:sp>
        </mc:Choice>
        <mc:Fallback>
          <p:sp>
            <p:nvSpPr>
              <p:cNvPr id="10" name="矩形 9">
                <a:extLst>
                  <a:ext uri="{FF2B5EF4-FFF2-40B4-BE49-F238E27FC236}">
                    <a16:creationId xmlns:a16="http://schemas.microsoft.com/office/drawing/2014/main" id="{E7B79EEC-6F26-42D8-8AE2-F8B2DF5BFCAB}"/>
                  </a:ext>
                </a:extLst>
              </p:cNvPr>
              <p:cNvSpPr>
                <a:spLocks noRot="1" noChangeAspect="1" noMove="1" noResize="1" noEditPoints="1" noAdjustHandles="1" noChangeArrowheads="1" noChangeShapeType="1" noTextEdit="1"/>
              </p:cNvSpPr>
              <p:nvPr/>
            </p:nvSpPr>
            <p:spPr>
              <a:xfrm>
                <a:off x="314891" y="3429000"/>
                <a:ext cx="8712968" cy="2101344"/>
              </a:xfrm>
              <a:prstGeom prst="rect">
                <a:avLst/>
              </a:prstGeom>
              <a:blipFill>
                <a:blip r:embed="rId2"/>
                <a:stretch>
                  <a:fillRect l="-630" t="-2326" r="-140" b="-5523"/>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D2771D58-3F34-46A9-909C-1BF4ED93FF30}"/>
              </a:ext>
            </a:extLst>
          </p:cNvPr>
          <p:cNvSpPr/>
          <p:nvPr/>
        </p:nvSpPr>
        <p:spPr>
          <a:xfrm>
            <a:off x="311802" y="5445224"/>
            <a:ext cx="8712968" cy="1200329"/>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傅里叶变换对于三角函数去噪效果极佳，因为三角函数在此变换系数满足完美稀疏，对于分片光滑函数效果则一般，根据</a:t>
            </a:r>
            <a:r>
              <a:rPr lang="zh-CN" altLang="en-US" sz="2400" b="1" dirty="0">
                <a:solidFill>
                  <a:srgbClr val="FF0000"/>
                </a:solidFill>
                <a:latin typeface="+mj-ea"/>
                <a:ea typeface="+mj-ea"/>
              </a:rPr>
              <a:t>目标函数特性</a:t>
            </a:r>
            <a:r>
              <a:rPr lang="zh-CN" altLang="en-US" sz="2400" b="1" dirty="0">
                <a:solidFill>
                  <a:prstClr val="black"/>
                </a:solidFill>
                <a:latin typeface="+mj-ea"/>
                <a:ea typeface="+mj-ea"/>
              </a:rPr>
              <a:t>选择</a:t>
            </a:r>
            <a:r>
              <a:rPr lang="zh-CN" altLang="en-US" sz="2400" b="1" dirty="0">
                <a:solidFill>
                  <a:srgbClr val="FF0000"/>
                </a:solidFill>
                <a:latin typeface="+mj-ea"/>
                <a:ea typeface="+mj-ea"/>
              </a:rPr>
              <a:t>合适变换及约束（正则化）方法</a:t>
            </a:r>
            <a:r>
              <a:rPr lang="zh-CN" altLang="en-US" sz="2400" b="1" dirty="0">
                <a:solidFill>
                  <a:prstClr val="black"/>
                </a:solidFill>
                <a:latin typeface="+mj-ea"/>
                <a:ea typeface="+mj-ea"/>
              </a:rPr>
              <a:t>很关键</a:t>
            </a:r>
            <a:endParaRPr lang="en-US" altLang="zh-CN" sz="2400" b="1" dirty="0">
              <a:solidFill>
                <a:prstClr val="black"/>
              </a:solidFill>
              <a:latin typeface="+mj-ea"/>
              <a:ea typeface="+mj-ea"/>
            </a:endParaRPr>
          </a:p>
        </p:txBody>
      </p:sp>
    </p:spTree>
    <p:extLst>
      <p:ext uri="{BB962C8B-B14F-4D97-AF65-F5344CB8AC3E}">
        <p14:creationId xmlns:p14="http://schemas.microsoft.com/office/powerpoint/2010/main" val="271938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声音信号的读取</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3B27DB73-F9D3-4B4F-88EE-807F6E5EA5BF}"/>
              </a:ext>
            </a:extLst>
          </p:cNvPr>
          <p:cNvSpPr/>
          <p:nvPr/>
        </p:nvSpPr>
        <p:spPr>
          <a:xfrm>
            <a:off x="311802" y="890404"/>
            <a:ext cx="8712968" cy="830997"/>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声音信号是一种常见的数字信号。</a:t>
            </a:r>
            <a:r>
              <a:rPr lang="en-US" altLang="zh-CN" sz="2400" b="1" dirty="0">
                <a:solidFill>
                  <a:prstClr val="black"/>
                </a:solidFill>
                <a:latin typeface="+mj-ea"/>
                <a:ea typeface="+mj-ea"/>
              </a:rPr>
              <a:t>MATLAB</a:t>
            </a:r>
            <a:r>
              <a:rPr lang="zh-CN" altLang="en-US" sz="2400" b="1" dirty="0">
                <a:solidFill>
                  <a:prstClr val="black"/>
                </a:solidFill>
                <a:latin typeface="+mj-ea"/>
                <a:ea typeface="+mj-ea"/>
              </a:rPr>
              <a:t>支持对各种声音文件进行特征获取与信号读取。</a:t>
            </a:r>
            <a:endParaRPr lang="en-US" altLang="zh-CN" sz="2400" b="1" dirty="0">
              <a:solidFill>
                <a:prstClr val="black"/>
              </a:solidFill>
              <a:latin typeface="+mj-ea"/>
              <a:ea typeface="+mj-ea"/>
            </a:endParaRPr>
          </a:p>
        </p:txBody>
      </p:sp>
      <p:sp>
        <p:nvSpPr>
          <p:cNvPr id="5" name="矩形 4">
            <a:extLst>
              <a:ext uri="{FF2B5EF4-FFF2-40B4-BE49-F238E27FC236}">
                <a16:creationId xmlns:a16="http://schemas.microsoft.com/office/drawing/2014/main" id="{09843AAE-4A9B-40AE-BEE2-31E3690A86A2}"/>
              </a:ext>
            </a:extLst>
          </p:cNvPr>
          <p:cNvSpPr/>
          <p:nvPr/>
        </p:nvSpPr>
        <p:spPr>
          <a:xfrm>
            <a:off x="311802" y="1776658"/>
            <a:ext cx="8712968"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info = </a:t>
            </a:r>
            <a:r>
              <a:rPr lang="en-US" altLang="zh-CN" sz="2400" b="1" dirty="0" err="1">
                <a:solidFill>
                  <a:srgbClr val="9B2D1F"/>
                </a:solidFill>
                <a:latin typeface="Courier New" panose="02070309020205020404" pitchFamily="49" charset="0"/>
                <a:ea typeface="幼圆" panose="02010509060101010101" pitchFamily="49" charset="-122"/>
                <a:cs typeface="Courier New" panose="02070309020205020404" pitchFamily="49" charset="0"/>
              </a:rPr>
              <a:t>audioinfo</a:t>
            </a: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('Kevin Kern - Sundial Dreams.mp3')</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可以获取某个声音文件的主要特性。</a:t>
            </a:r>
            <a:endParaRPr lang="en-US" altLang="zh-CN" sz="2400" b="1" dirty="0">
              <a:latin typeface="幼圆" panose="02010509060101010101" pitchFamily="49" charset="-122"/>
              <a:ea typeface="幼圆" panose="02010509060101010101" pitchFamily="49" charset="-122"/>
            </a:endParaRPr>
          </a:p>
        </p:txBody>
      </p:sp>
      <p:sp>
        <p:nvSpPr>
          <p:cNvPr id="3" name="矩形 2">
            <a:extLst>
              <a:ext uri="{FF2B5EF4-FFF2-40B4-BE49-F238E27FC236}">
                <a16:creationId xmlns:a16="http://schemas.microsoft.com/office/drawing/2014/main" id="{B3B8EB9D-F800-4D3A-BEA0-284595A7E827}"/>
              </a:ext>
            </a:extLst>
          </p:cNvPr>
          <p:cNvSpPr/>
          <p:nvPr/>
        </p:nvSpPr>
        <p:spPr>
          <a:xfrm>
            <a:off x="284956" y="2607655"/>
            <a:ext cx="8535516" cy="3139321"/>
          </a:xfrm>
          <a:prstGeom prst="rect">
            <a:avLst/>
          </a:prstGeom>
        </p:spPr>
        <p:txBody>
          <a:bodyPr wrap="square">
            <a:spAutoFit/>
          </a:bodyPr>
          <a:lstStyle/>
          <a:p>
            <a:r>
              <a:rPr lang="zh-CN" altLang="en-US" b="1" dirty="0">
                <a:solidFill>
                  <a:srgbClr val="0070C0"/>
                </a:solidFill>
                <a:latin typeface="Courier New" panose="02070309020205020404" pitchFamily="49" charset="0"/>
                <a:cs typeface="Courier New" panose="02070309020205020404" pitchFamily="49" charset="0"/>
              </a:rPr>
              <a:t> Filename: 'C:\Users\recks\Desktop\教学\数学实验与数学软件\模拟\Kevin Kern - Sundial Dreams.mp3'</a:t>
            </a:r>
          </a:p>
          <a:p>
            <a:r>
              <a:rPr lang="zh-CN" altLang="en-US" b="1" dirty="0">
                <a:solidFill>
                  <a:srgbClr val="0070C0"/>
                </a:solidFill>
                <a:latin typeface="Courier New" panose="02070309020205020404" pitchFamily="49" charset="0"/>
                <a:cs typeface="Courier New" panose="02070309020205020404" pitchFamily="49" charset="0"/>
              </a:rPr>
              <a:t>    CompressionMethod: 'MP3'</a:t>
            </a:r>
          </a:p>
          <a:p>
            <a:r>
              <a:rPr lang="zh-CN" altLang="en-US" b="1" dirty="0">
                <a:solidFill>
                  <a:srgbClr val="0070C0"/>
                </a:solidFill>
                <a:latin typeface="Courier New" panose="02070309020205020404" pitchFamily="49" charset="0"/>
                <a:cs typeface="Courier New" panose="02070309020205020404" pitchFamily="49" charset="0"/>
              </a:rPr>
              <a:t>          NumChannels: 2</a:t>
            </a:r>
          </a:p>
          <a:p>
            <a:r>
              <a:rPr lang="zh-CN" altLang="en-US" b="1" dirty="0">
                <a:solidFill>
                  <a:srgbClr val="0070C0"/>
                </a:solidFill>
                <a:latin typeface="Courier New" panose="02070309020205020404" pitchFamily="49" charset="0"/>
                <a:cs typeface="Courier New" panose="02070309020205020404" pitchFamily="49" charset="0"/>
              </a:rPr>
              <a:t>           SampleRate: 44100</a:t>
            </a:r>
          </a:p>
          <a:p>
            <a:r>
              <a:rPr lang="zh-CN" altLang="en-US" b="1" dirty="0">
                <a:solidFill>
                  <a:srgbClr val="0070C0"/>
                </a:solidFill>
                <a:latin typeface="Courier New" panose="02070309020205020404" pitchFamily="49" charset="0"/>
                <a:cs typeface="Courier New" panose="02070309020205020404" pitchFamily="49" charset="0"/>
              </a:rPr>
              <a:t>         TotalSamples: 12637437</a:t>
            </a:r>
          </a:p>
          <a:p>
            <a:r>
              <a:rPr lang="zh-CN" altLang="en-US" b="1" dirty="0">
                <a:solidFill>
                  <a:srgbClr val="0070C0"/>
                </a:solidFill>
                <a:latin typeface="Courier New" panose="02070309020205020404" pitchFamily="49" charset="0"/>
                <a:cs typeface="Courier New" panose="02070309020205020404" pitchFamily="49" charset="0"/>
              </a:rPr>
              <a:t>             Duration: 286.5632</a:t>
            </a:r>
          </a:p>
          <a:p>
            <a:r>
              <a:rPr lang="zh-CN" altLang="en-US" b="1" dirty="0">
                <a:solidFill>
                  <a:srgbClr val="0070C0"/>
                </a:solidFill>
                <a:latin typeface="Courier New" panose="02070309020205020404" pitchFamily="49" charset="0"/>
                <a:cs typeface="Courier New" panose="02070309020205020404" pitchFamily="49" charset="0"/>
              </a:rPr>
              <a:t>                Title: 'Sundial Dreams'</a:t>
            </a:r>
          </a:p>
          <a:p>
            <a:r>
              <a:rPr lang="zh-CN" altLang="en-US" b="1" dirty="0">
                <a:solidFill>
                  <a:srgbClr val="0070C0"/>
                </a:solidFill>
                <a:latin typeface="Courier New" panose="02070309020205020404" pitchFamily="49" charset="0"/>
                <a:cs typeface="Courier New" panose="02070309020205020404" pitchFamily="49" charset="0"/>
              </a:rPr>
              <a:t>              Comment: []</a:t>
            </a:r>
          </a:p>
          <a:p>
            <a:r>
              <a:rPr lang="zh-CN" altLang="en-US" b="1" dirty="0">
                <a:solidFill>
                  <a:srgbClr val="0070C0"/>
                </a:solidFill>
                <a:latin typeface="Courier New" panose="02070309020205020404" pitchFamily="49" charset="0"/>
                <a:cs typeface="Courier New" panose="02070309020205020404" pitchFamily="49" charset="0"/>
              </a:rPr>
              <a:t>               Artist: 'Kevin Kern'</a:t>
            </a:r>
          </a:p>
          <a:p>
            <a:r>
              <a:rPr lang="zh-CN" altLang="en-US" b="1" dirty="0">
                <a:solidFill>
                  <a:srgbClr val="0070C0"/>
                </a:solidFill>
                <a:latin typeface="Courier New" panose="02070309020205020404" pitchFamily="49" charset="0"/>
                <a:cs typeface="Courier New" panose="02070309020205020404" pitchFamily="49" charset="0"/>
              </a:rPr>
              <a:t>              BitRate: 128</a:t>
            </a:r>
          </a:p>
        </p:txBody>
      </p:sp>
      <p:sp>
        <p:nvSpPr>
          <p:cNvPr id="8" name="矩形 7">
            <a:extLst>
              <a:ext uri="{FF2B5EF4-FFF2-40B4-BE49-F238E27FC236}">
                <a16:creationId xmlns:a16="http://schemas.microsoft.com/office/drawing/2014/main" id="{436D8065-A46E-459A-848D-4CC3F9E9E97D}"/>
              </a:ext>
            </a:extLst>
          </p:cNvPr>
          <p:cNvSpPr/>
          <p:nvPr/>
        </p:nvSpPr>
        <p:spPr>
          <a:xfrm>
            <a:off x="311802" y="5661248"/>
            <a:ext cx="8712968"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err="1">
                <a:solidFill>
                  <a:srgbClr val="9B2D1F"/>
                </a:solidFill>
                <a:latin typeface="Courier New" panose="02070309020205020404" pitchFamily="49" charset="0"/>
                <a:ea typeface="幼圆" panose="02010509060101010101" pitchFamily="49" charset="-122"/>
                <a:cs typeface="Courier New" panose="02070309020205020404" pitchFamily="49" charset="0"/>
              </a:rPr>
              <a:t>y,Fs</a:t>
            </a: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 = </a:t>
            </a:r>
            <a:r>
              <a:rPr lang="en-US" altLang="zh-CN" sz="2400" b="1" dirty="0" err="1">
                <a:solidFill>
                  <a:srgbClr val="9B2D1F"/>
                </a:solidFill>
                <a:latin typeface="Courier New" panose="02070309020205020404" pitchFamily="49" charset="0"/>
                <a:ea typeface="幼圆" panose="02010509060101010101" pitchFamily="49" charset="-122"/>
                <a:cs typeface="Courier New" panose="02070309020205020404" pitchFamily="49" charset="0"/>
              </a:rPr>
              <a:t>audioread</a:t>
            </a: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('Kevin Kern - Sundial Dreams.mp3')</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可以获取声音文件的数字信号及采样率。</a:t>
            </a:r>
            <a:endParaRPr lang="en-US" altLang="zh-CN" sz="24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4942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声音信号的读取</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3B27DB73-F9D3-4B4F-88EE-807F6E5EA5BF}"/>
              </a:ext>
            </a:extLst>
          </p:cNvPr>
          <p:cNvSpPr/>
          <p:nvPr/>
        </p:nvSpPr>
        <p:spPr>
          <a:xfrm>
            <a:off x="311802" y="750689"/>
            <a:ext cx="8712968" cy="1200329"/>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Courier New" panose="02070309020205020404" pitchFamily="49" charset="0"/>
                <a:ea typeface="+mj-ea"/>
                <a:cs typeface="Courier New" panose="02070309020205020404" pitchFamily="49" charset="0"/>
              </a:rPr>
              <a:t>信号读取后，可以注意到</a:t>
            </a:r>
            <a:r>
              <a:rPr lang="en-US" altLang="zh-CN" sz="2400" b="1" dirty="0">
                <a:solidFill>
                  <a:prstClr val="black"/>
                </a:solidFill>
                <a:latin typeface="Courier New" panose="02070309020205020404" pitchFamily="49" charset="0"/>
                <a:ea typeface="+mj-ea"/>
                <a:cs typeface="Courier New" panose="02070309020205020404" pitchFamily="49" charset="0"/>
              </a:rPr>
              <a:t>Fs=44100,</a:t>
            </a:r>
            <a:r>
              <a:rPr lang="zh-CN" altLang="en-US" sz="2400" b="1" dirty="0">
                <a:solidFill>
                  <a:prstClr val="black"/>
                </a:solidFill>
                <a:latin typeface="Courier New" panose="02070309020205020404" pitchFamily="49" charset="0"/>
                <a:ea typeface="+mj-ea"/>
                <a:cs typeface="Courier New" panose="02070309020205020404" pitchFamily="49" charset="0"/>
              </a:rPr>
              <a:t>而</a:t>
            </a:r>
            <a:r>
              <a:rPr lang="en-US" altLang="zh-CN" sz="2400" b="1" dirty="0">
                <a:solidFill>
                  <a:prstClr val="black"/>
                </a:solidFill>
                <a:latin typeface="Courier New" panose="02070309020205020404" pitchFamily="49" charset="0"/>
                <a:ea typeface="+mj-ea"/>
                <a:cs typeface="Courier New" panose="02070309020205020404" pitchFamily="49" charset="0"/>
              </a:rPr>
              <a:t>y</a:t>
            </a:r>
            <a:r>
              <a:rPr lang="zh-CN" altLang="en-US" sz="2400" b="1" dirty="0">
                <a:solidFill>
                  <a:prstClr val="black"/>
                </a:solidFill>
                <a:latin typeface="Courier New" panose="02070309020205020404" pitchFamily="49" charset="0"/>
                <a:ea typeface="+mj-ea"/>
                <a:cs typeface="Courier New" panose="02070309020205020404" pitchFamily="49" charset="0"/>
              </a:rPr>
              <a:t>为</a:t>
            </a:r>
            <a:r>
              <a:rPr lang="en-US" altLang="zh-CN" sz="2400" b="1" dirty="0">
                <a:solidFill>
                  <a:prstClr val="black"/>
                </a:solidFill>
                <a:latin typeface="Courier New" panose="02070309020205020404" pitchFamily="49" charset="0"/>
                <a:ea typeface="+mj-ea"/>
                <a:cs typeface="Courier New" panose="02070309020205020404" pitchFamily="49" charset="0"/>
              </a:rPr>
              <a:t>12636912X2</a:t>
            </a:r>
            <a:r>
              <a:rPr lang="zh-CN" altLang="en-US" sz="2400" b="1" dirty="0">
                <a:solidFill>
                  <a:prstClr val="black"/>
                </a:solidFill>
                <a:latin typeface="Courier New" panose="02070309020205020404" pitchFamily="49" charset="0"/>
                <a:ea typeface="+mj-ea"/>
                <a:cs typeface="Courier New" panose="02070309020205020404" pitchFamily="49" charset="0"/>
              </a:rPr>
              <a:t>的矩阵。这里</a:t>
            </a:r>
            <a:r>
              <a:rPr lang="en-US" altLang="zh-CN" sz="2400" b="1" dirty="0">
                <a:solidFill>
                  <a:prstClr val="black"/>
                </a:solidFill>
                <a:latin typeface="Courier New" panose="02070309020205020404" pitchFamily="49" charset="0"/>
                <a:ea typeface="+mj-ea"/>
                <a:cs typeface="Courier New" panose="02070309020205020404" pitchFamily="49" charset="0"/>
              </a:rPr>
              <a:t>Fs</a:t>
            </a:r>
            <a:r>
              <a:rPr lang="zh-CN" altLang="en-US" sz="2400" b="1" dirty="0">
                <a:solidFill>
                  <a:prstClr val="black"/>
                </a:solidFill>
                <a:latin typeface="Courier New" panose="02070309020205020404" pitchFamily="49" charset="0"/>
                <a:ea typeface="+mj-ea"/>
                <a:cs typeface="Courier New" panose="02070309020205020404" pitchFamily="49" charset="0"/>
              </a:rPr>
              <a:t>的含义为</a:t>
            </a:r>
            <a:r>
              <a:rPr lang="zh-CN" altLang="en-US" sz="2400" b="1" dirty="0">
                <a:solidFill>
                  <a:srgbClr val="FF0000"/>
                </a:solidFill>
                <a:latin typeface="Courier New" panose="02070309020205020404" pitchFamily="49" charset="0"/>
                <a:ea typeface="+mj-ea"/>
                <a:cs typeface="Courier New" panose="02070309020205020404" pitchFamily="49" charset="0"/>
              </a:rPr>
              <a:t>采样率</a:t>
            </a:r>
            <a:r>
              <a:rPr lang="zh-CN" altLang="en-US" sz="2400" b="1" dirty="0">
                <a:solidFill>
                  <a:prstClr val="black"/>
                </a:solidFill>
                <a:latin typeface="Courier New" panose="02070309020205020404" pitchFamily="49" charset="0"/>
                <a:ea typeface="+mj-ea"/>
                <a:cs typeface="Courier New" panose="02070309020205020404" pitchFamily="49" charset="0"/>
              </a:rPr>
              <a:t>，即</a:t>
            </a:r>
            <a:r>
              <a:rPr lang="en-US" altLang="zh-CN" sz="2400" b="1" dirty="0">
                <a:solidFill>
                  <a:prstClr val="black"/>
                </a:solidFill>
                <a:latin typeface="Courier New" panose="02070309020205020404" pitchFamily="49" charset="0"/>
                <a:ea typeface="+mj-ea"/>
                <a:cs typeface="Courier New" panose="02070309020205020404" pitchFamily="49" charset="0"/>
              </a:rPr>
              <a:t>44100</a:t>
            </a:r>
            <a:r>
              <a:rPr lang="zh-CN" altLang="en-US" sz="2400" b="1" dirty="0">
                <a:solidFill>
                  <a:prstClr val="black"/>
                </a:solidFill>
                <a:latin typeface="Courier New" panose="02070309020205020404" pitchFamily="49" charset="0"/>
                <a:ea typeface="+mj-ea"/>
                <a:cs typeface="Courier New" panose="02070309020205020404" pitchFamily="49" charset="0"/>
              </a:rPr>
              <a:t>个连续的信号构成了一秒的声音。</a:t>
            </a:r>
            <a:endParaRPr lang="en-US" altLang="zh-CN" sz="2400" b="1" dirty="0">
              <a:solidFill>
                <a:prstClr val="black"/>
              </a:solidFill>
              <a:latin typeface="Courier New" panose="02070309020205020404" pitchFamily="49" charset="0"/>
              <a:ea typeface="+mj-ea"/>
              <a:cs typeface="Courier New" panose="02070309020205020404" pitchFamily="49" charset="0"/>
            </a:endParaRPr>
          </a:p>
        </p:txBody>
      </p:sp>
      <p:sp>
        <p:nvSpPr>
          <p:cNvPr id="9" name="矩形 8">
            <a:extLst>
              <a:ext uri="{FF2B5EF4-FFF2-40B4-BE49-F238E27FC236}">
                <a16:creationId xmlns:a16="http://schemas.microsoft.com/office/drawing/2014/main" id="{566AECB4-3941-4E41-A3FF-F39FDB4D0216}"/>
              </a:ext>
            </a:extLst>
          </p:cNvPr>
          <p:cNvSpPr/>
          <p:nvPr/>
        </p:nvSpPr>
        <p:spPr>
          <a:xfrm>
            <a:off x="311802" y="1825034"/>
            <a:ext cx="8712968" cy="1569660"/>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Courier New" panose="02070309020205020404" pitchFamily="49" charset="0"/>
                <a:ea typeface="+mj-ea"/>
                <a:cs typeface="Courier New" panose="02070309020205020404" pitchFamily="49" charset="0"/>
              </a:rPr>
              <a:t>y</a:t>
            </a:r>
            <a:r>
              <a:rPr lang="zh-CN" altLang="en-US" sz="2400" b="1" dirty="0">
                <a:solidFill>
                  <a:prstClr val="black"/>
                </a:solidFill>
                <a:latin typeface="Courier New" panose="02070309020205020404" pitchFamily="49" charset="0"/>
                <a:ea typeface="+mj-ea"/>
                <a:cs typeface="Courier New" panose="02070309020205020404" pitchFamily="49" charset="0"/>
              </a:rPr>
              <a:t>的行数很大，表明音乐有几百秒的长度。而</a:t>
            </a:r>
            <a:r>
              <a:rPr lang="en-US" altLang="zh-CN" sz="2400" b="1" dirty="0">
                <a:solidFill>
                  <a:prstClr val="black"/>
                </a:solidFill>
                <a:latin typeface="Courier New" panose="02070309020205020404" pitchFamily="49" charset="0"/>
                <a:ea typeface="+mj-ea"/>
                <a:cs typeface="Courier New" panose="02070309020205020404" pitchFamily="49" charset="0"/>
              </a:rPr>
              <a:t>y</a:t>
            </a:r>
            <a:r>
              <a:rPr lang="zh-CN" altLang="en-US" sz="2400" b="1" dirty="0">
                <a:solidFill>
                  <a:prstClr val="black"/>
                </a:solidFill>
                <a:latin typeface="Courier New" panose="02070309020205020404" pitchFamily="49" charset="0"/>
                <a:ea typeface="+mj-ea"/>
                <a:cs typeface="Courier New" panose="02070309020205020404" pitchFamily="49" charset="0"/>
              </a:rPr>
              <a:t>有的两列分别表明音乐的</a:t>
            </a:r>
            <a:r>
              <a:rPr lang="zh-CN" altLang="en-US" sz="2400" b="1" dirty="0">
                <a:solidFill>
                  <a:srgbClr val="FF0000"/>
                </a:solidFill>
                <a:latin typeface="Courier New" panose="02070309020205020404" pitchFamily="49" charset="0"/>
                <a:ea typeface="+mj-ea"/>
                <a:cs typeface="Courier New" panose="02070309020205020404" pitchFamily="49" charset="0"/>
              </a:rPr>
              <a:t>左声道与右声道</a:t>
            </a:r>
            <a:r>
              <a:rPr lang="zh-CN" altLang="en-US" sz="2400" b="1" dirty="0">
                <a:solidFill>
                  <a:prstClr val="black"/>
                </a:solidFill>
                <a:latin typeface="Courier New" panose="02070309020205020404" pitchFamily="49" charset="0"/>
                <a:ea typeface="+mj-ea"/>
                <a:cs typeface="Courier New" panose="02070309020205020404" pitchFamily="49" charset="0"/>
              </a:rPr>
              <a:t>。部分音乐信号矩阵仅有一列，表明其为单声道音乐。</a:t>
            </a:r>
            <a:r>
              <a:rPr lang="en-US" altLang="zh-CN" sz="2400" b="1" dirty="0">
                <a:solidFill>
                  <a:prstClr val="black"/>
                </a:solidFill>
                <a:latin typeface="Courier New" panose="02070309020205020404" pitchFamily="49" charset="0"/>
                <a:ea typeface="+mj-ea"/>
                <a:cs typeface="Courier New" panose="02070309020205020404" pitchFamily="49" charset="0"/>
              </a:rPr>
              <a:t>(</a:t>
            </a:r>
            <a:r>
              <a:rPr lang="zh-CN" altLang="en-US" sz="2400" b="1" dirty="0">
                <a:solidFill>
                  <a:prstClr val="black"/>
                </a:solidFill>
                <a:latin typeface="Courier New" panose="02070309020205020404" pitchFamily="49" charset="0"/>
                <a:ea typeface="+mj-ea"/>
                <a:cs typeface="Courier New" panose="02070309020205020404" pitchFamily="49" charset="0"/>
              </a:rPr>
              <a:t>下图为</a:t>
            </a:r>
            <a:r>
              <a:rPr lang="en-US" altLang="zh-CN" sz="2400" b="1" dirty="0">
                <a:solidFill>
                  <a:prstClr val="black"/>
                </a:solidFill>
                <a:latin typeface="Courier New" panose="02070309020205020404" pitchFamily="49" charset="0"/>
                <a:ea typeface="+mj-ea"/>
                <a:cs typeface="Courier New" panose="02070309020205020404" pitchFamily="49" charset="0"/>
              </a:rPr>
              <a:t>y</a:t>
            </a:r>
            <a:r>
              <a:rPr lang="zh-CN" altLang="en-US" sz="2400" b="1" dirty="0">
                <a:solidFill>
                  <a:prstClr val="black"/>
                </a:solidFill>
                <a:latin typeface="Courier New" panose="02070309020205020404" pitchFamily="49" charset="0"/>
                <a:ea typeface="+mj-ea"/>
                <a:cs typeface="Courier New" panose="02070309020205020404" pitchFamily="49" charset="0"/>
              </a:rPr>
              <a:t>的左声道示意图，一般来讲声音信号的取值范围在</a:t>
            </a:r>
            <a:r>
              <a:rPr lang="en-US" altLang="zh-CN" sz="2400" b="1" dirty="0">
                <a:solidFill>
                  <a:prstClr val="black"/>
                </a:solidFill>
                <a:latin typeface="Courier New" panose="02070309020205020404" pitchFamily="49" charset="0"/>
                <a:ea typeface="+mj-ea"/>
                <a:cs typeface="Courier New" panose="02070309020205020404" pitchFamily="49" charset="0"/>
              </a:rPr>
              <a:t>[-1,1]</a:t>
            </a:r>
            <a:r>
              <a:rPr lang="zh-CN" altLang="en-US" sz="2400" b="1" dirty="0">
                <a:solidFill>
                  <a:prstClr val="black"/>
                </a:solidFill>
                <a:latin typeface="Courier New" panose="02070309020205020404" pitchFamily="49" charset="0"/>
                <a:ea typeface="+mj-ea"/>
                <a:cs typeface="Courier New" panose="02070309020205020404" pitchFamily="49" charset="0"/>
              </a:rPr>
              <a:t>之间的实数）</a:t>
            </a:r>
            <a:endParaRPr lang="en-US" altLang="zh-CN" sz="2400" b="1" dirty="0">
              <a:solidFill>
                <a:prstClr val="black"/>
              </a:solidFill>
              <a:latin typeface="Courier New" panose="02070309020205020404" pitchFamily="49" charset="0"/>
              <a:ea typeface="+mj-ea"/>
              <a:cs typeface="Courier New" panose="02070309020205020404" pitchFamily="49" charset="0"/>
            </a:endParaRPr>
          </a:p>
        </p:txBody>
      </p:sp>
      <p:pic>
        <p:nvPicPr>
          <p:cNvPr id="4" name="图片 3">
            <a:extLst>
              <a:ext uri="{FF2B5EF4-FFF2-40B4-BE49-F238E27FC236}">
                <a16:creationId xmlns:a16="http://schemas.microsoft.com/office/drawing/2014/main" id="{D9F6C1C4-9643-4A7B-A481-A336116D8F1F}"/>
              </a:ext>
            </a:extLst>
          </p:cNvPr>
          <p:cNvPicPr>
            <a:picLocks noChangeAspect="1"/>
          </p:cNvPicPr>
          <p:nvPr/>
        </p:nvPicPr>
        <p:blipFill>
          <a:blip r:embed="rId2"/>
          <a:stretch>
            <a:fillRect/>
          </a:stretch>
        </p:blipFill>
        <p:spPr>
          <a:xfrm>
            <a:off x="2275192" y="3212976"/>
            <a:ext cx="4593615" cy="3448928"/>
          </a:xfrm>
          <a:prstGeom prst="rect">
            <a:avLst/>
          </a:prstGeom>
        </p:spPr>
      </p:pic>
    </p:spTree>
    <p:extLst>
      <p:ext uri="{BB962C8B-B14F-4D97-AF65-F5344CB8AC3E}">
        <p14:creationId xmlns:p14="http://schemas.microsoft.com/office/powerpoint/2010/main" val="420553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D_11s">
            <a:hlinkClick r:id="" action="ppaction://media"/>
            <a:extLst>
              <a:ext uri="{FF2B5EF4-FFF2-40B4-BE49-F238E27FC236}">
                <a16:creationId xmlns:a16="http://schemas.microsoft.com/office/drawing/2014/main" id="{B700E64C-068B-4FF5-9CA8-6B688BC99A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72000" y="4365104"/>
            <a:ext cx="530140" cy="530140"/>
          </a:xfrm>
          <a:prstGeom prst="rect">
            <a:avLst/>
          </a:prstGeom>
          <a:effectLst>
            <a:outerShdw blurRad="50800" dist="50800" dir="5400000" algn="ctr" rotWithShape="0">
              <a:srgbClr val="000000">
                <a:alpha val="0"/>
              </a:srgbClr>
            </a:outerShdw>
          </a:effectLst>
        </p:spPr>
      </p:pic>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声音信号的截取、播放与存储</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6AB00DE3-5ABE-4195-8E26-2395101B586C}"/>
              </a:ext>
            </a:extLst>
          </p:cNvPr>
          <p:cNvSpPr/>
          <p:nvPr/>
        </p:nvSpPr>
        <p:spPr>
          <a:xfrm>
            <a:off x="311802" y="890404"/>
            <a:ext cx="8712968"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s-E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ys = y(1:11*Fs,1);</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可以截取前</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11</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秒的左声道信号。</a:t>
            </a:r>
            <a:endParaRPr lang="en-US" altLang="zh-CN" sz="2400" b="1" dirty="0">
              <a:latin typeface="幼圆" panose="02010509060101010101" pitchFamily="49" charset="-122"/>
              <a:ea typeface="幼圆" panose="02010509060101010101" pitchFamily="49" charset="-122"/>
            </a:endParaRPr>
          </a:p>
        </p:txBody>
      </p:sp>
      <p:sp>
        <p:nvSpPr>
          <p:cNvPr id="8" name="矩形 7">
            <a:extLst>
              <a:ext uri="{FF2B5EF4-FFF2-40B4-BE49-F238E27FC236}">
                <a16:creationId xmlns:a16="http://schemas.microsoft.com/office/drawing/2014/main" id="{5D8FEDD2-797C-4E9C-B08C-16FB05EC2F6F}"/>
              </a:ext>
            </a:extLst>
          </p:cNvPr>
          <p:cNvSpPr/>
          <p:nvPr/>
        </p:nvSpPr>
        <p:spPr>
          <a:xfrm>
            <a:off x="311802" y="1484784"/>
            <a:ext cx="8712968"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s-E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sound(ys,Fs) </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可以按采样率</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Fs</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播放上一行截取的声音。</a:t>
            </a:r>
            <a:endParaRPr lang="en-US" altLang="zh-CN" sz="2400" b="1" dirty="0">
              <a:latin typeface="幼圆" panose="02010509060101010101" pitchFamily="49" charset="-122"/>
              <a:ea typeface="幼圆" panose="02010509060101010101" pitchFamily="49" charset="-122"/>
            </a:endParaRPr>
          </a:p>
        </p:txBody>
      </p:sp>
      <p:sp>
        <p:nvSpPr>
          <p:cNvPr id="10" name="矩形 9">
            <a:extLst>
              <a:ext uri="{FF2B5EF4-FFF2-40B4-BE49-F238E27FC236}">
                <a16:creationId xmlns:a16="http://schemas.microsoft.com/office/drawing/2014/main" id="{3FBD5EAB-7221-4321-98FE-6A6D3DC8A43C}"/>
              </a:ext>
            </a:extLst>
          </p:cNvPr>
          <p:cNvSpPr/>
          <p:nvPr/>
        </p:nvSpPr>
        <p:spPr>
          <a:xfrm>
            <a:off x="311802" y="2079164"/>
            <a:ext cx="8712968"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err="1">
                <a:solidFill>
                  <a:srgbClr val="9B2D1F"/>
                </a:solidFill>
                <a:latin typeface="Courier New" panose="02070309020205020404" pitchFamily="49" charset="0"/>
                <a:ea typeface="幼圆" panose="02010509060101010101" pitchFamily="49" charset="-122"/>
                <a:cs typeface="Courier New" panose="02070309020205020404" pitchFamily="49" charset="0"/>
              </a:rPr>
              <a:t>audiowrite</a:t>
            </a: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('SD_11s.flac',ys,Fs)</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可以将这一段声音存储在</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SD_11s.flac</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文件中。</a:t>
            </a:r>
            <a:endParaRPr lang="en-US" altLang="zh-CN" sz="2400" b="1" dirty="0">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6D4B1649-1811-4B21-A30B-E398094F0CF2}"/>
              </a:ext>
            </a:extLst>
          </p:cNvPr>
          <p:cNvPicPr>
            <a:picLocks noChangeAspect="1"/>
          </p:cNvPicPr>
          <p:nvPr/>
        </p:nvPicPr>
        <p:blipFill>
          <a:blip r:embed="rId5"/>
          <a:stretch>
            <a:fillRect/>
          </a:stretch>
        </p:blipFill>
        <p:spPr>
          <a:xfrm>
            <a:off x="2078791" y="2780928"/>
            <a:ext cx="5178989" cy="3888432"/>
          </a:xfrm>
          <a:prstGeom prst="rect">
            <a:avLst/>
          </a:prstGeom>
        </p:spPr>
      </p:pic>
    </p:spTree>
    <p:extLst>
      <p:ext uri="{BB962C8B-B14F-4D97-AF65-F5344CB8AC3E}">
        <p14:creationId xmlns:p14="http://schemas.microsoft.com/office/powerpoint/2010/main" val="324380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0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bldLst>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响度与振幅</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6AB00DE3-5ABE-4195-8E26-2395101B586C}"/>
              </a:ext>
            </a:extLst>
          </p:cNvPr>
          <p:cNvSpPr/>
          <p:nvPr/>
        </p:nvSpPr>
        <p:spPr>
          <a:xfrm>
            <a:off x="311802" y="890404"/>
            <a:ext cx="8712968" cy="120032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声音一般都是以分片周期的振动波所构成，响度即振动的振幅，表明了某时段振动强度，或复合振动中某一个声部的振动强度。</a:t>
            </a:r>
            <a:endParaRPr lang="en-US" altLang="zh-CN" sz="2400" b="1" dirty="0">
              <a:latin typeface="幼圆" panose="02010509060101010101" pitchFamily="49" charset="-122"/>
              <a:ea typeface="幼圆" panose="02010509060101010101" pitchFamily="49" charset="-122"/>
            </a:endParaRPr>
          </a:p>
        </p:txBody>
      </p:sp>
      <p:pic>
        <p:nvPicPr>
          <p:cNvPr id="9" name="Picture 7">
            <a:hlinkClick r:id="rId2" action="ppaction://hlinkfile"/>
            <a:extLst>
              <a:ext uri="{FF2B5EF4-FFF2-40B4-BE49-F238E27FC236}">
                <a16:creationId xmlns:a16="http://schemas.microsoft.com/office/drawing/2014/main" id="{8C3B3D9A-1543-4D3A-83E0-19AF17B23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561" y="2090733"/>
            <a:ext cx="77819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72990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函数信息与数字信号</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500030D0-8D00-445E-BF97-0F4C1A7A8D6C}"/>
              </a:ext>
            </a:extLst>
          </p:cNvPr>
          <p:cNvSpPr/>
          <p:nvPr/>
        </p:nvSpPr>
        <p:spPr>
          <a:xfrm>
            <a:off x="323528" y="2790418"/>
            <a:ext cx="8339199" cy="461665"/>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noProof="0" dirty="0">
                <a:solidFill>
                  <a:prstClr val="black"/>
                </a:solidFill>
                <a:latin typeface="幼圆" panose="02010509060101010101" pitchFamily="49" charset="-122"/>
                <a:ea typeface="幼圆" panose="02010509060101010101" pitchFamily="49" charset="-122"/>
              </a:rPr>
              <a:t>信号的数字化一般需要三个步骤：</a:t>
            </a:r>
            <a:r>
              <a:rPr lang="zh-CN" altLang="en-US" sz="2400" b="1" noProof="0" dirty="0">
                <a:solidFill>
                  <a:srgbClr val="FF0000"/>
                </a:solidFill>
                <a:latin typeface="幼圆" panose="02010509060101010101" pitchFamily="49" charset="-122"/>
                <a:ea typeface="幼圆" panose="02010509060101010101" pitchFamily="49" charset="-122"/>
              </a:rPr>
              <a:t>抽样、量化、编码</a:t>
            </a:r>
            <a:r>
              <a:rPr lang="zh-CN" altLang="en-US" sz="2400" b="1" noProof="0" dirty="0">
                <a:solidFill>
                  <a:prstClr val="black"/>
                </a:solidFill>
                <a:latin typeface="幼圆" panose="02010509060101010101" pitchFamily="49" charset="-122"/>
                <a:ea typeface="幼圆" panose="02010509060101010101" pitchFamily="49" charset="-122"/>
              </a:rPr>
              <a:t>。</a:t>
            </a:r>
            <a:endPar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endParaRPr>
          </a:p>
        </p:txBody>
      </p:sp>
      <p:sp>
        <p:nvSpPr>
          <p:cNvPr id="10" name="矩形 9">
            <a:extLst>
              <a:ext uri="{FF2B5EF4-FFF2-40B4-BE49-F238E27FC236}">
                <a16:creationId xmlns:a16="http://schemas.microsoft.com/office/drawing/2014/main" id="{FC525BBD-EC95-44E6-8E02-00367E40DE38}"/>
              </a:ext>
            </a:extLst>
          </p:cNvPr>
          <p:cNvSpPr/>
          <p:nvPr/>
        </p:nvSpPr>
        <p:spPr>
          <a:xfrm>
            <a:off x="323527" y="3462528"/>
            <a:ext cx="8339199"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solidFill>
                  <a:prstClr val="black"/>
                </a:solidFill>
                <a:latin typeface="幼圆" panose="02010509060101010101" pitchFamily="49" charset="-122"/>
                <a:ea typeface="幼圆" panose="02010509060101010101" pitchFamily="49" charset="-122"/>
              </a:rPr>
              <a:t>一维的数字信号有时可能是波形信号，这样的信号通过拟合、插值，往往代表这一种具有</a:t>
            </a:r>
            <a:r>
              <a:rPr lang="zh-CN" altLang="en-US" sz="2400" b="1" dirty="0">
                <a:solidFill>
                  <a:srgbClr val="FF0000"/>
                </a:solidFill>
                <a:latin typeface="幼圆" panose="02010509060101010101" pitchFamily="49" charset="-122"/>
                <a:ea typeface="幼圆" panose="02010509060101010101" pitchFamily="49" charset="-122"/>
              </a:rPr>
              <a:t>光滑性与周期性</a:t>
            </a:r>
            <a:r>
              <a:rPr lang="zh-CN" altLang="en-US" sz="2400" b="1" dirty="0">
                <a:solidFill>
                  <a:prstClr val="black"/>
                </a:solidFill>
                <a:latin typeface="幼圆" panose="02010509060101010101" pitchFamily="49" charset="-122"/>
                <a:ea typeface="幼圆" panose="02010509060101010101" pitchFamily="49" charset="-122"/>
              </a:rPr>
              <a:t>的函数。</a:t>
            </a:r>
            <a:endPar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endParaRPr>
          </a:p>
        </p:txBody>
      </p:sp>
      <p:sp>
        <p:nvSpPr>
          <p:cNvPr id="7" name="矩形 6">
            <a:extLst>
              <a:ext uri="{FF2B5EF4-FFF2-40B4-BE49-F238E27FC236}">
                <a16:creationId xmlns:a16="http://schemas.microsoft.com/office/drawing/2014/main" id="{712529D6-9E81-4CA2-924A-3389827E80B9}"/>
              </a:ext>
            </a:extLst>
          </p:cNvPr>
          <p:cNvSpPr/>
          <p:nvPr/>
        </p:nvSpPr>
        <p:spPr>
          <a:xfrm>
            <a:off x="323527" y="1052736"/>
            <a:ext cx="8339199" cy="156966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数字信号区别与传统的函数信息的最大特点，就是其</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离散性</a:t>
            </a:r>
            <a:r>
              <a:rPr kumimoji="0" lang="zh-CN" altLang="en-US" sz="2400" b="1"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，即数字信号的自变量与返回值都是离散定义的。例如，一个声音数字信号，一定有一个</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每秒若干次的采样</a:t>
            </a:r>
            <a:r>
              <a:rPr kumimoji="0" lang="zh-CN" altLang="en-US" sz="2400" b="1"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，每一个时间段，声音的强度也将有一个</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固定精度的取值</a:t>
            </a:r>
            <a:r>
              <a:rPr kumimoji="0" lang="zh-CN" altLang="en-US" sz="2400" b="1"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endPar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endParaRPr>
          </a:p>
        </p:txBody>
      </p:sp>
      <p:sp>
        <p:nvSpPr>
          <p:cNvPr id="8" name="矩形 7">
            <a:extLst>
              <a:ext uri="{FF2B5EF4-FFF2-40B4-BE49-F238E27FC236}">
                <a16:creationId xmlns:a16="http://schemas.microsoft.com/office/drawing/2014/main" id="{BD6E3201-184D-4418-BA80-A7EDC47FF18B}"/>
              </a:ext>
            </a:extLst>
          </p:cNvPr>
          <p:cNvSpPr/>
          <p:nvPr/>
        </p:nvSpPr>
        <p:spPr>
          <a:xfrm>
            <a:off x="323527" y="4379115"/>
            <a:ext cx="8339199" cy="1200329"/>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solidFill>
                  <a:prstClr val="black"/>
                </a:solidFill>
                <a:latin typeface="幼圆" panose="02010509060101010101" pitchFamily="49" charset="-122"/>
                <a:ea typeface="幼圆" panose="02010509060101010101" pitchFamily="49" charset="-122"/>
              </a:rPr>
              <a:t>一维的数字信号也有可能是声音信号，这样的信号往往会具有多种频段的信息，对应的连续函数的傅里叶变换也将在部分区段或点位出现明显更大的系数。</a:t>
            </a:r>
            <a:endPar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endParaRPr>
          </a:p>
        </p:txBody>
      </p:sp>
      <p:sp>
        <p:nvSpPr>
          <p:cNvPr id="11" name="矩形 10">
            <a:extLst>
              <a:ext uri="{FF2B5EF4-FFF2-40B4-BE49-F238E27FC236}">
                <a16:creationId xmlns:a16="http://schemas.microsoft.com/office/drawing/2014/main" id="{7090DF63-E0E9-43FE-91C7-ED8AE9A04208}"/>
              </a:ext>
            </a:extLst>
          </p:cNvPr>
          <p:cNvSpPr/>
          <p:nvPr/>
        </p:nvSpPr>
        <p:spPr>
          <a:xfrm>
            <a:off x="323527" y="5665034"/>
            <a:ext cx="8339199" cy="830997"/>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solidFill>
                  <a:prstClr val="black"/>
                </a:solidFill>
                <a:latin typeface="幼圆" panose="02010509060101010101" pitchFamily="49" charset="-122"/>
                <a:ea typeface="幼圆" panose="02010509060101010101" pitchFamily="49" charset="-122"/>
              </a:rPr>
              <a:t>一维的数字信号还有可能是</a:t>
            </a:r>
            <a:r>
              <a:rPr lang="zh-CN" altLang="en-US" sz="2400" b="1" dirty="0">
                <a:solidFill>
                  <a:srgbClr val="FF0000"/>
                </a:solidFill>
                <a:latin typeface="幼圆" panose="02010509060101010101" pitchFamily="49" charset="-122"/>
                <a:ea typeface="幼圆" panose="02010509060101010101" pitchFamily="49" charset="-122"/>
              </a:rPr>
              <a:t>分片光滑函数</a:t>
            </a:r>
            <a:r>
              <a:rPr lang="zh-CN" altLang="en-US" sz="2400" b="1" dirty="0">
                <a:solidFill>
                  <a:prstClr val="black"/>
                </a:solidFill>
                <a:latin typeface="幼圆" panose="02010509060101010101" pitchFamily="49" charset="-122"/>
                <a:ea typeface="幼圆" panose="02010509060101010101" pitchFamily="49" charset="-122"/>
              </a:rPr>
              <a:t>或</a:t>
            </a:r>
            <a:r>
              <a:rPr lang="zh-CN" altLang="en-US" sz="2400" b="1" dirty="0">
                <a:solidFill>
                  <a:srgbClr val="FF0000"/>
                </a:solidFill>
                <a:latin typeface="幼圆" panose="02010509060101010101" pitchFamily="49" charset="-122"/>
                <a:ea typeface="幼圆" panose="02010509060101010101" pitchFamily="49" charset="-122"/>
              </a:rPr>
              <a:t>分片常函数</a:t>
            </a:r>
            <a:r>
              <a:rPr lang="zh-CN" altLang="en-US" sz="2400" b="1" dirty="0">
                <a:solidFill>
                  <a:prstClr val="black"/>
                </a:solidFill>
                <a:latin typeface="幼圆" panose="02010509060101010101" pitchFamily="49" charset="-122"/>
                <a:ea typeface="幼圆" panose="02010509060101010101" pitchFamily="49" charset="-122"/>
              </a:rPr>
              <a:t>。也有可能是符合某种特定分布的</a:t>
            </a:r>
            <a:r>
              <a:rPr lang="zh-CN" altLang="en-US" sz="2400" b="1" dirty="0">
                <a:solidFill>
                  <a:srgbClr val="FF0000"/>
                </a:solidFill>
                <a:latin typeface="幼圆" panose="02010509060101010101" pitchFamily="49" charset="-122"/>
                <a:ea typeface="幼圆" panose="02010509060101010101" pitchFamily="49" charset="-122"/>
              </a:rPr>
              <a:t>随机函数</a:t>
            </a:r>
            <a:r>
              <a:rPr lang="zh-CN" altLang="en-US" sz="2400" b="1" dirty="0">
                <a:solidFill>
                  <a:prstClr val="black"/>
                </a:solidFill>
                <a:latin typeface="幼圆" panose="02010509060101010101" pitchFamily="49" charset="-122"/>
                <a:ea typeface="幼圆" panose="02010509060101010101" pitchFamily="49" charset="-122"/>
              </a:rPr>
              <a:t>。</a:t>
            </a:r>
            <a:endPar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endParaRPr>
          </a:p>
        </p:txBody>
      </p:sp>
    </p:spTree>
    <p:extLst>
      <p:ext uri="{BB962C8B-B14F-4D97-AF65-F5344CB8AC3E}">
        <p14:creationId xmlns:p14="http://schemas.microsoft.com/office/powerpoint/2010/main" val="158304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音色与波形</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6AB00DE3-5ABE-4195-8E26-2395101B586C}"/>
              </a:ext>
            </a:extLst>
          </p:cNvPr>
          <p:cNvSpPr/>
          <p:nvPr/>
        </p:nvSpPr>
        <p:spPr>
          <a:xfrm>
            <a:off x="311802" y="890404"/>
            <a:ext cx="8712968"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自然界的乐器往往可以分别奏出不同特点的美妙音乐，在于其各自不同的波形。在音乐学科上对应音色这一概念。</a:t>
            </a:r>
            <a:endParaRPr lang="en-US" altLang="zh-CN" sz="2400" b="1" dirty="0">
              <a:latin typeface="幼圆" panose="02010509060101010101" pitchFamily="49" charset="-122"/>
              <a:ea typeface="幼圆" panose="02010509060101010101" pitchFamily="49" charset="-122"/>
            </a:endParaRPr>
          </a:p>
        </p:txBody>
      </p:sp>
      <p:pic>
        <p:nvPicPr>
          <p:cNvPr id="5" name="Picture 6">
            <a:extLst>
              <a:ext uri="{FF2B5EF4-FFF2-40B4-BE49-F238E27FC236}">
                <a16:creationId xmlns:a16="http://schemas.microsoft.com/office/drawing/2014/main" id="{98A85DA2-DEED-430D-8BEB-22FD86079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57528"/>
            <a:ext cx="2819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7" name="Text Box 9">
            <a:extLst>
              <a:ext uri="{FF2B5EF4-FFF2-40B4-BE49-F238E27FC236}">
                <a16:creationId xmlns:a16="http://schemas.microsoft.com/office/drawing/2014/main" id="{36E88E1D-1379-45FF-8C40-5A19C40CF78E}"/>
              </a:ext>
            </a:extLst>
          </p:cNvPr>
          <p:cNvSpPr txBox="1">
            <a:spLocks noChangeArrowheads="1"/>
          </p:cNvSpPr>
          <p:nvPr/>
        </p:nvSpPr>
        <p:spPr bwMode="auto">
          <a:xfrm>
            <a:off x="1331640" y="4083191"/>
            <a:ext cx="89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音叉</a:t>
            </a:r>
          </a:p>
        </p:txBody>
      </p:sp>
      <p:pic>
        <p:nvPicPr>
          <p:cNvPr id="8" name="Picture 7">
            <a:extLst>
              <a:ext uri="{FF2B5EF4-FFF2-40B4-BE49-F238E27FC236}">
                <a16:creationId xmlns:a16="http://schemas.microsoft.com/office/drawing/2014/main" id="{585624F1-E82D-47E7-A92D-7CD4B3BED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885" y="1984515"/>
            <a:ext cx="2895600"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 name="Text Box 10">
            <a:extLst>
              <a:ext uri="{FF2B5EF4-FFF2-40B4-BE49-F238E27FC236}">
                <a16:creationId xmlns:a16="http://schemas.microsoft.com/office/drawing/2014/main" id="{A1237BE9-D6C4-466E-AD0C-F40B7517146B}"/>
              </a:ext>
            </a:extLst>
          </p:cNvPr>
          <p:cNvSpPr txBox="1">
            <a:spLocks noChangeArrowheads="1"/>
          </p:cNvSpPr>
          <p:nvPr/>
        </p:nvSpPr>
        <p:spPr bwMode="auto">
          <a:xfrm>
            <a:off x="4355976" y="4083190"/>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钢琴</a:t>
            </a:r>
          </a:p>
        </p:txBody>
      </p:sp>
      <p:pic>
        <p:nvPicPr>
          <p:cNvPr id="11" name="Picture 8">
            <a:extLst>
              <a:ext uri="{FF2B5EF4-FFF2-40B4-BE49-F238E27FC236}">
                <a16:creationId xmlns:a16="http://schemas.microsoft.com/office/drawing/2014/main" id="{8B3F6B52-B262-427A-9242-AFB215204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170" y="1988840"/>
            <a:ext cx="2895600"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 name="Text Box 11">
            <a:extLst>
              <a:ext uri="{FF2B5EF4-FFF2-40B4-BE49-F238E27FC236}">
                <a16:creationId xmlns:a16="http://schemas.microsoft.com/office/drawing/2014/main" id="{5FD2E3D9-5651-4CE3-8AD0-F1F9BD88CBA4}"/>
              </a:ext>
            </a:extLst>
          </p:cNvPr>
          <p:cNvSpPr txBox="1">
            <a:spLocks noChangeArrowheads="1"/>
          </p:cNvSpPr>
          <p:nvPr/>
        </p:nvSpPr>
        <p:spPr bwMode="auto">
          <a:xfrm>
            <a:off x="7364685" y="4083190"/>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长笛</a:t>
            </a:r>
          </a:p>
        </p:txBody>
      </p:sp>
      <p:sp>
        <p:nvSpPr>
          <p:cNvPr id="13" name="矩形 12">
            <a:extLst>
              <a:ext uri="{FF2B5EF4-FFF2-40B4-BE49-F238E27FC236}">
                <a16:creationId xmlns:a16="http://schemas.microsoft.com/office/drawing/2014/main" id="{7F402163-138B-4D0C-A43C-90D76BEFC8EE}"/>
              </a:ext>
            </a:extLst>
          </p:cNvPr>
          <p:cNvSpPr/>
          <p:nvPr/>
        </p:nvSpPr>
        <p:spPr>
          <a:xfrm>
            <a:off x="215516" y="4509120"/>
            <a:ext cx="8712968" cy="1938992"/>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人工合成的三角函数波，往往声音单纯且发涩，主要原因就是缺乏了乐器或人声本身的</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谐振</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。提取乐器与其他声音的音色特征进行声音合成电子模拟声音已经广泛用于现在的音乐制作中（电子琴、</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MIDI</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技术等等）。但歌手人声仍然难以根据不同的歌词、音调完美复制和迁移再现。</a:t>
            </a:r>
            <a:endParaRPr lang="en-US" altLang="zh-CN" sz="24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08497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音调与频率</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AB00DE3-5ABE-4195-8E26-2395101B586C}"/>
                  </a:ext>
                </a:extLst>
              </p:cNvPr>
              <p:cNvSpPr/>
              <p:nvPr/>
            </p:nvSpPr>
            <p:spPr>
              <a:xfrm>
                <a:off x="311802" y="826354"/>
                <a:ext cx="8712968" cy="173207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振动频率的快慢直接和音乐的音调相关。事实上，提高每一个八度都意味着频率扩大</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2</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倍。现有音乐体系将每个八度划分为</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12</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个半音，它们将按照对数等距的关系进行排列，即</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每升高一个半音，频率扩大</a:t>
                </a:r>
                <a14:m>
                  <m:oMath xmlns:m="http://schemas.openxmlformats.org/officeDocument/2006/math">
                    <m:sSup>
                      <m:sSupPr>
                        <m:ctrlPr>
                          <a:rPr lang="en-US" altLang="zh-CN" sz="2400"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sSupPr>
                      <m:e>
                        <m:r>
                          <a:rPr lang="en-US" altLang="zh-CN" sz="2400"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𝟐</m:t>
                        </m:r>
                      </m:e>
                      <m:sup>
                        <m:f>
                          <m:fPr>
                            <m:ctrlPr>
                              <a:rPr lang="en-US" altLang="zh-CN" sz="2400"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ctrlPr>
                          </m:fPr>
                          <m:num>
                            <m:r>
                              <a:rPr lang="en-US" altLang="zh-CN" sz="2400"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m:t>
                            </m:r>
                          </m:num>
                          <m:den>
                            <m:r>
                              <a:rPr lang="en-US" altLang="zh-CN" sz="2400" b="1" i="1" smtClean="0">
                                <a:solidFill>
                                  <a:srgbClr val="FF0000"/>
                                </a:solidFill>
                                <a:latin typeface="Cambria Math" panose="02040503050406030204" pitchFamily="18" charset="0"/>
                                <a:ea typeface="幼圆" panose="02010509060101010101" pitchFamily="49" charset="-122"/>
                                <a:cs typeface="Courier New" panose="02070309020205020404" pitchFamily="49" charset="0"/>
                              </a:rPr>
                              <m:t>𝟏𝟐</m:t>
                            </m:r>
                          </m:den>
                        </m:f>
                      </m:sup>
                    </m:sSup>
                  </m:oMath>
                </a14:m>
                <a:r>
                  <a:rPr lang="zh-CN" altLang="en-US" sz="2400" b="1" dirty="0">
                    <a:solidFill>
                      <a:srgbClr val="FF0000"/>
                    </a:solidFill>
                    <a:latin typeface="幼圆" panose="02010509060101010101" pitchFamily="49" charset="-122"/>
                    <a:ea typeface="幼圆" panose="02010509060101010101" pitchFamily="49" charset="-122"/>
                  </a:rPr>
                  <a:t>倍</a:t>
                </a:r>
                <a:r>
                  <a:rPr lang="zh-CN" altLang="en-US" sz="2400" b="1" dirty="0">
                    <a:latin typeface="幼圆" panose="02010509060101010101" pitchFamily="49" charset="-122"/>
                    <a:ea typeface="幼圆" panose="02010509060101010101" pitchFamily="49" charset="-122"/>
                  </a:rPr>
                  <a:t>。</a:t>
                </a:r>
                <a:endParaRPr lang="en-US" altLang="zh-CN" sz="2400" b="1" dirty="0">
                  <a:latin typeface="幼圆" panose="02010509060101010101" pitchFamily="49" charset="-122"/>
                  <a:ea typeface="幼圆" panose="02010509060101010101" pitchFamily="49" charset="-122"/>
                </a:endParaRPr>
              </a:p>
            </p:txBody>
          </p:sp>
        </mc:Choice>
        <mc:Fallback xmlns="">
          <p:sp>
            <p:nvSpPr>
              <p:cNvPr id="6" name="矩形 5">
                <a:extLst>
                  <a:ext uri="{FF2B5EF4-FFF2-40B4-BE49-F238E27FC236}">
                    <a16:creationId xmlns:a16="http://schemas.microsoft.com/office/drawing/2014/main" id="{6AB00DE3-5ABE-4195-8E26-2395101B586C}"/>
                  </a:ext>
                </a:extLst>
              </p:cNvPr>
              <p:cNvSpPr>
                <a:spLocks noRot="1" noChangeAspect="1" noMove="1" noResize="1" noEditPoints="1" noAdjustHandles="1" noChangeArrowheads="1" noChangeShapeType="1" noTextEdit="1"/>
              </p:cNvSpPr>
              <p:nvPr/>
            </p:nvSpPr>
            <p:spPr>
              <a:xfrm>
                <a:off x="311802" y="826354"/>
                <a:ext cx="8712968" cy="1732077"/>
              </a:xfrm>
              <a:prstGeom prst="rect">
                <a:avLst/>
              </a:prstGeom>
              <a:blipFill>
                <a:blip r:embed="rId2"/>
                <a:stretch>
                  <a:fillRect l="-630" t="-2817" b="-5282"/>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4750CB8B-5F23-4994-A54F-6B5EC0CC1A64}"/>
              </a:ext>
            </a:extLst>
          </p:cNvPr>
          <p:cNvSpPr/>
          <p:nvPr/>
        </p:nvSpPr>
        <p:spPr>
          <a:xfrm>
            <a:off x="311802" y="2577086"/>
            <a:ext cx="8712968" cy="1569660"/>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第一级</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C</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调</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(do)</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的频率可以被认为是</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261.6Hz</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对应的</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D</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调</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(re)</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为</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293.6Hz,E</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调</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(mi)</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为</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329.6Hz,F</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调</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(fa)</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为</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349.2Hz,G</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调</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(so)</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为</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391.6Hz,</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A</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调</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(la)</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为</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440.0Hz(</a:t>
            </a:r>
            <a:r>
              <a:rPr lang="zh-CN" altLang="en-US" sz="2400" b="1">
                <a:solidFill>
                  <a:srgbClr val="FF0000"/>
                </a:solidFill>
                <a:latin typeface="Courier New" panose="02070309020205020404" pitchFamily="49" charset="0"/>
                <a:ea typeface="幼圆" panose="02010509060101010101" pitchFamily="49" charset="-122"/>
                <a:cs typeface="Courier New" panose="02070309020205020404" pitchFamily="49" charset="0"/>
              </a:rPr>
              <a:t>标准</a:t>
            </a:r>
            <a:r>
              <a:rPr lang="en-US" altLang="zh-CN" sz="2400" b="1">
                <a:solidFill>
                  <a:srgbClr val="FF0000"/>
                </a:solidFill>
                <a:latin typeface="Courier New" panose="02070309020205020404" pitchFamily="49" charset="0"/>
                <a:ea typeface="幼圆" panose="02010509060101010101" pitchFamily="49" charset="-122"/>
                <a:cs typeface="Courier New" panose="02070309020205020404" pitchFamily="49" charset="0"/>
              </a:rPr>
              <a:t>)</a:t>
            </a:r>
            <a:r>
              <a:rPr lang="en-US" altLang="zh-CN" sz="2400" b="1">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B</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调</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err="1">
                <a:latin typeface="Courier New" panose="02070309020205020404" pitchFamily="49" charset="0"/>
                <a:ea typeface="幼圆" panose="02010509060101010101" pitchFamily="49" charset="-122"/>
                <a:cs typeface="Courier New" panose="02070309020205020404" pitchFamily="49" charset="0"/>
              </a:rPr>
              <a:t>ti</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为</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493.8Hz</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，第三音阶</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C</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调则为</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523.2Hz</a:t>
            </a:r>
            <a:endParaRPr lang="en-US" altLang="zh-CN" sz="2400" b="1" dirty="0">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A05314E2-D5CD-44DF-B2AE-030D4C925D85}"/>
              </a:ext>
            </a:extLst>
          </p:cNvPr>
          <p:cNvPicPr>
            <a:picLocks noChangeAspect="1"/>
          </p:cNvPicPr>
          <p:nvPr/>
        </p:nvPicPr>
        <p:blipFill>
          <a:blip r:embed="rId3"/>
          <a:stretch>
            <a:fillRect/>
          </a:stretch>
        </p:blipFill>
        <p:spPr>
          <a:xfrm>
            <a:off x="395536" y="4077072"/>
            <a:ext cx="8043501" cy="2592288"/>
          </a:xfrm>
          <a:prstGeom prst="rect">
            <a:avLst/>
          </a:prstGeom>
        </p:spPr>
      </p:pic>
      <p:pic>
        <p:nvPicPr>
          <p:cNvPr id="17" name="图片 16">
            <a:extLst>
              <a:ext uri="{FF2B5EF4-FFF2-40B4-BE49-F238E27FC236}">
                <a16:creationId xmlns:a16="http://schemas.microsoft.com/office/drawing/2014/main" id="{8E748BA9-9896-4068-9C4E-3351A8EC9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093136"/>
            <a:ext cx="6096000" cy="2794000"/>
          </a:xfrm>
          <a:prstGeom prst="rect">
            <a:avLst/>
          </a:prstGeom>
        </p:spPr>
      </p:pic>
    </p:spTree>
    <p:extLst>
      <p:ext uri="{BB962C8B-B14F-4D97-AF65-F5344CB8AC3E}">
        <p14:creationId xmlns:p14="http://schemas.microsoft.com/office/powerpoint/2010/main" val="167503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声音的变频播放与频率图示</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AB00DE3-5ABE-4195-8E26-2395101B586C}"/>
                  </a:ext>
                </a:extLst>
              </p:cNvPr>
              <p:cNvSpPr/>
              <p:nvPr/>
            </p:nvSpPr>
            <p:spPr>
              <a:xfrm>
                <a:off x="311802" y="785212"/>
                <a:ext cx="8712968" cy="193065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前面读取的信号</a:t>
                </a:r>
                <a:r>
                  <a:rPr lang="en-US" altLang="zh-CN" sz="2400" b="1" dirty="0" err="1">
                    <a:latin typeface="Courier New" panose="02070309020205020404" pitchFamily="49" charset="0"/>
                    <a:ea typeface="幼圆" panose="02010509060101010101" pitchFamily="49" charset="-122"/>
                    <a:cs typeface="Courier New" panose="02070309020205020404" pitchFamily="49" charset="0"/>
                  </a:rPr>
                  <a:t>ys</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是一首基于</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F#</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调的钢琴音乐，在不改变震荡波函数信号的基础上，如果我们将采样率</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Fs</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变为原来的</a:t>
                </a:r>
                <a14:m>
                  <m:oMath xmlns:m="http://schemas.openxmlformats.org/officeDocument/2006/math">
                    <m:f>
                      <m:fPr>
                        <m:ctrlP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ctrlPr>
                      </m:fPr>
                      <m:num>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𝟏</m:t>
                        </m:r>
                      </m:num>
                      <m:den>
                        <m:rad>
                          <m:radPr>
                            <m:degHide m:val="on"/>
                            <m:ctrlP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ctrlPr>
                          </m:radPr>
                          <m:deg/>
                          <m:e>
                            <m:r>
                              <a:rPr lang="en-US" altLang="zh-CN" sz="2400" b="1" i="1" smtClean="0">
                                <a:latin typeface="Cambria Math" panose="02040503050406030204" pitchFamily="18" charset="0"/>
                                <a:ea typeface="幼圆" panose="02010509060101010101" pitchFamily="49" charset="-122"/>
                                <a:cs typeface="Courier New" panose="02070309020205020404" pitchFamily="49" charset="0"/>
                              </a:rPr>
                              <m:t>𝟐</m:t>
                            </m:r>
                          </m:e>
                        </m:rad>
                      </m:den>
                    </m:f>
                  </m:oMath>
                </a14:m>
                <a:r>
                  <a:rPr lang="zh-CN" altLang="en-US" sz="2400" b="1" dirty="0">
                    <a:latin typeface="Courier New" panose="02070309020205020404" pitchFamily="49" charset="0"/>
                    <a:ea typeface="幼圆" panose="02010509060101010101" pitchFamily="49" charset="-122"/>
                    <a:cs typeface="Courier New" panose="02070309020205020404" pitchFamily="49" charset="0"/>
                  </a:rPr>
                  <a:t>倍</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则不仅播放速度将将减慢</a:t>
                </a:r>
                <a14:m>
                  <m:oMath xmlns:m="http://schemas.openxmlformats.org/officeDocument/2006/math">
                    <m:f>
                      <m:fPr>
                        <m:ctrlPr>
                          <a:rPr lang="en-US" altLang="zh-CN" sz="2400" b="1" i="1">
                            <a:latin typeface="Cambria Math" panose="02040503050406030204" pitchFamily="18" charset="0"/>
                            <a:ea typeface="幼圆" panose="02010509060101010101" pitchFamily="49" charset="-122"/>
                            <a:cs typeface="Courier New" panose="02070309020205020404" pitchFamily="49" charset="0"/>
                          </a:rPr>
                        </m:ctrlPr>
                      </m:fPr>
                      <m:num>
                        <m:r>
                          <a:rPr lang="en-US" altLang="zh-CN" sz="2400" b="1" i="1">
                            <a:latin typeface="Cambria Math" panose="02040503050406030204" pitchFamily="18" charset="0"/>
                            <a:ea typeface="幼圆" panose="02010509060101010101" pitchFamily="49" charset="-122"/>
                            <a:cs typeface="Courier New" panose="02070309020205020404" pitchFamily="49" charset="0"/>
                          </a:rPr>
                          <m:t>𝟏</m:t>
                        </m:r>
                      </m:num>
                      <m:den>
                        <m:rad>
                          <m:radPr>
                            <m:degHide m:val="on"/>
                            <m:ctrlPr>
                              <a:rPr lang="en-US" altLang="zh-CN" sz="2400" b="1" i="1">
                                <a:latin typeface="Cambria Math" panose="02040503050406030204" pitchFamily="18" charset="0"/>
                                <a:ea typeface="幼圆" panose="02010509060101010101" pitchFamily="49" charset="-122"/>
                                <a:cs typeface="Courier New" panose="02070309020205020404" pitchFamily="49" charset="0"/>
                              </a:rPr>
                            </m:ctrlPr>
                          </m:radPr>
                          <m:deg/>
                          <m:e>
                            <m:r>
                              <a:rPr lang="en-US" altLang="zh-CN" sz="2400" b="1" i="1">
                                <a:latin typeface="Cambria Math" panose="02040503050406030204" pitchFamily="18" charset="0"/>
                                <a:ea typeface="幼圆" panose="02010509060101010101" pitchFamily="49" charset="-122"/>
                                <a:cs typeface="Courier New" panose="02070309020205020404" pitchFamily="49" charset="0"/>
                              </a:rPr>
                              <m:t>𝟐</m:t>
                            </m:r>
                          </m:e>
                        </m:rad>
                      </m:den>
                    </m:f>
                  </m:oMath>
                </a14:m>
                <a:r>
                  <a:rPr lang="zh-CN" altLang="en-US" sz="2400" b="1" dirty="0">
                    <a:latin typeface="Courier New" panose="02070309020205020404" pitchFamily="49" charset="0"/>
                    <a:ea typeface="幼圆" panose="02010509060101010101" pitchFamily="49" charset="-122"/>
                    <a:cs typeface="Courier New" panose="02070309020205020404" pitchFamily="49" charset="0"/>
                  </a:rPr>
                  <a:t>倍，同时音调也将降低半个八度</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六个半音</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，音乐将变成低沉的</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C</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调钢琴曲</a:t>
                </a:r>
                <a:endParaRPr lang="en-US" altLang="zh-CN" sz="2400" b="1" dirty="0">
                  <a:latin typeface="幼圆" panose="02010509060101010101" pitchFamily="49" charset="-122"/>
                  <a:ea typeface="幼圆" panose="02010509060101010101" pitchFamily="49" charset="-122"/>
                </a:endParaRPr>
              </a:p>
            </p:txBody>
          </p:sp>
        </mc:Choice>
        <mc:Fallback xmlns="">
          <p:sp>
            <p:nvSpPr>
              <p:cNvPr id="6" name="矩形 5">
                <a:extLst>
                  <a:ext uri="{FF2B5EF4-FFF2-40B4-BE49-F238E27FC236}">
                    <a16:creationId xmlns:a16="http://schemas.microsoft.com/office/drawing/2014/main" id="{6AB00DE3-5ABE-4195-8E26-2395101B586C}"/>
                  </a:ext>
                </a:extLst>
              </p:cNvPr>
              <p:cNvSpPr>
                <a:spLocks noRot="1" noChangeAspect="1" noMove="1" noResize="1" noEditPoints="1" noAdjustHandles="1" noChangeArrowheads="1" noChangeShapeType="1" noTextEdit="1"/>
              </p:cNvSpPr>
              <p:nvPr/>
            </p:nvSpPr>
            <p:spPr>
              <a:xfrm>
                <a:off x="311802" y="785212"/>
                <a:ext cx="8712968" cy="1930657"/>
              </a:xfrm>
              <a:prstGeom prst="rect">
                <a:avLst/>
              </a:prstGeom>
              <a:blipFill>
                <a:blip r:embed="rId6"/>
                <a:stretch>
                  <a:fillRect l="-630" t="-4416" b="-6940"/>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5D8FEDD2-797C-4E9C-B08C-16FB05EC2F6F}"/>
              </a:ext>
            </a:extLst>
          </p:cNvPr>
          <p:cNvSpPr/>
          <p:nvPr/>
        </p:nvSpPr>
        <p:spPr>
          <a:xfrm>
            <a:off x="311802" y="2715869"/>
            <a:ext cx="8712968"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s-E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sound(ys,Fs</a:t>
            </a: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/sqrt(2)</a:t>
            </a:r>
            <a:r>
              <a:rPr lang="es-E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即可完成上述操作</a:t>
            </a:r>
            <a:endParaRPr lang="en-US" altLang="zh-CN" sz="2400" b="1" dirty="0">
              <a:latin typeface="幼圆" panose="02010509060101010101" pitchFamily="49" charset="-122"/>
              <a:ea typeface="幼圆" panose="02010509060101010101" pitchFamily="49" charset="-122"/>
            </a:endParaRPr>
          </a:p>
        </p:txBody>
      </p:sp>
      <p:pic>
        <p:nvPicPr>
          <p:cNvPr id="5" name="SD_11s">
            <a:hlinkClick r:id="" action="ppaction://media"/>
            <a:extLst>
              <a:ext uri="{FF2B5EF4-FFF2-40B4-BE49-F238E27FC236}">
                <a16:creationId xmlns:a16="http://schemas.microsoft.com/office/drawing/2014/main" id="{B700E64C-068B-4FF5-9CA8-6B688BC99A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40352" y="2465664"/>
            <a:ext cx="530140" cy="530140"/>
          </a:xfrm>
          <a:prstGeom prst="rect">
            <a:avLst/>
          </a:prstGeom>
        </p:spPr>
      </p:pic>
      <p:pic>
        <p:nvPicPr>
          <p:cNvPr id="4" name="SD_11s_slow">
            <a:hlinkClick r:id="" action="ppaction://media"/>
            <a:extLst>
              <a:ext uri="{FF2B5EF4-FFF2-40B4-BE49-F238E27FC236}">
                <a16:creationId xmlns:a16="http://schemas.microsoft.com/office/drawing/2014/main" id="{4557BB2F-F9A5-4684-B846-B92601E24F46}"/>
              </a:ext>
            </a:extLst>
          </p:cNvPr>
          <p:cNvPicPr>
            <a:picLocks noChangeAspect="1"/>
          </p:cNvPicPr>
          <p:nvPr>
            <a:audioFile r:link="rId4"/>
            <p:extLst>
              <p:ext uri="{DAA4B4D4-6D71-4841-9C94-3DE7FCFB9230}">
                <p14:media xmlns:p14="http://schemas.microsoft.com/office/powerpoint/2010/main" r:embed="rId3"/>
              </p:ext>
            </p:extLst>
          </p:nvPr>
        </p:nvPicPr>
        <p:blipFill>
          <a:blip r:embed="rId8">
            <a:extLst>
              <a:ext uri="{BEBA8EAE-BF5A-486C-A8C5-ECC9F3942E4B}">
                <a14:imgProps xmlns:a14="http://schemas.microsoft.com/office/drawing/2010/main">
                  <a14:imgLayer r:embed="rId9">
                    <a14:imgEffect>
                      <a14:saturation sat="400000"/>
                    </a14:imgEffect>
                  </a14:imgLayer>
                </a14:imgProps>
              </a:ext>
            </a:extLst>
          </a:blip>
          <a:stretch>
            <a:fillRect/>
          </a:stretch>
        </p:blipFill>
        <p:spPr>
          <a:xfrm>
            <a:off x="7740353" y="3137069"/>
            <a:ext cx="530139" cy="530139"/>
          </a:xfrm>
          <a:prstGeom prst="rect">
            <a:avLst/>
          </a:prstGeom>
        </p:spPr>
      </p:pic>
      <p:sp>
        <p:nvSpPr>
          <p:cNvPr id="11" name="矩形 10">
            <a:extLst>
              <a:ext uri="{FF2B5EF4-FFF2-40B4-BE49-F238E27FC236}">
                <a16:creationId xmlns:a16="http://schemas.microsoft.com/office/drawing/2014/main" id="{5A77F9C7-8AA7-44D7-90E2-9CF60FE1D8A6}"/>
              </a:ext>
            </a:extLst>
          </p:cNvPr>
          <p:cNvSpPr/>
          <p:nvPr/>
        </p:nvSpPr>
        <p:spPr>
          <a:xfrm>
            <a:off x="311802" y="3215751"/>
            <a:ext cx="8712968"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s-E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plot(abs(fft(ys)))</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很难看出音调变化</a:t>
            </a:r>
            <a:endParaRPr lang="en-US" altLang="zh-CN" sz="2400" b="1" dirty="0">
              <a:latin typeface="幼圆" panose="02010509060101010101" pitchFamily="49" charset="-122"/>
              <a:ea typeface="幼圆" panose="02010509060101010101" pitchFamily="49" charset="-122"/>
            </a:endParaRPr>
          </a:p>
        </p:txBody>
      </p:sp>
      <p:pic>
        <p:nvPicPr>
          <p:cNvPr id="7" name="图片 6">
            <a:extLst>
              <a:ext uri="{FF2B5EF4-FFF2-40B4-BE49-F238E27FC236}">
                <a16:creationId xmlns:a16="http://schemas.microsoft.com/office/drawing/2014/main" id="{8BD02C5F-3333-4CF4-B63E-5EBA3D4AD2B6}"/>
              </a:ext>
            </a:extLst>
          </p:cNvPr>
          <p:cNvPicPr>
            <a:picLocks noChangeAspect="1"/>
          </p:cNvPicPr>
          <p:nvPr/>
        </p:nvPicPr>
        <p:blipFill>
          <a:blip r:embed="rId10"/>
          <a:stretch>
            <a:fillRect/>
          </a:stretch>
        </p:blipFill>
        <p:spPr>
          <a:xfrm>
            <a:off x="2717325" y="4005064"/>
            <a:ext cx="3709350" cy="2785013"/>
          </a:xfrm>
          <a:prstGeom prst="rect">
            <a:avLst/>
          </a:prstGeom>
        </p:spPr>
      </p:pic>
      <p:sp>
        <p:nvSpPr>
          <p:cNvPr id="9" name="矩形 8">
            <a:extLst>
              <a:ext uri="{FF2B5EF4-FFF2-40B4-BE49-F238E27FC236}">
                <a16:creationId xmlns:a16="http://schemas.microsoft.com/office/drawing/2014/main" id="{7D3EF0EC-82FA-4833-A45B-5592E0AE05C7}"/>
              </a:ext>
            </a:extLst>
          </p:cNvPr>
          <p:cNvSpPr/>
          <p:nvPr/>
        </p:nvSpPr>
        <p:spPr>
          <a:xfrm>
            <a:off x="311802" y="3686106"/>
            <a:ext cx="8712968"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clear sound </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可以停止播放</a:t>
            </a:r>
            <a:endParaRPr lang="en-US" altLang="zh-CN" sz="24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43445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000"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5"/>
                </p:tgtEl>
              </p:cMediaNode>
            </p:audio>
            <p:audio>
              <p:cMediaNode vol="80000">
                <p:cTn id="28" fill="hold" display="0">
                  <p:stCondLst>
                    <p:cond delay="indefinite"/>
                  </p:stCondLst>
                  <p:endCondLst>
                    <p:cond evt="onStopAudio" delay="0">
                      <p:tgtEl>
                        <p:sldTgt/>
                      </p:tgtEl>
                    </p:cond>
                  </p:endCondLst>
                </p:cTn>
                <p:tgtEl>
                  <p:spTgt spid="4"/>
                </p:tgtEl>
              </p:cMediaNode>
            </p:audio>
          </p:childTnLst>
        </p:cTn>
      </p:par>
    </p:tnLst>
    <p:bldLst>
      <p:bldP spid="8" grpId="0"/>
      <p:bldP spid="11"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音乐的音调变化分析</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6AB00DE3-5ABE-4195-8E26-2395101B586C}"/>
              </a:ext>
            </a:extLst>
          </p:cNvPr>
          <p:cNvSpPr/>
          <p:nvPr/>
        </p:nvSpPr>
        <p:spPr>
          <a:xfrm>
            <a:off x="311802" y="2348880"/>
            <a:ext cx="8712968" cy="1569660"/>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即使有了短时傅里叶变换，音乐的音调分析是一件并不容易的事情，即使是只有单声部的音乐，由于乐器音色的谐振或噪声因素，傅里叶系数也会有多个明显大于</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0</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的值，一种简单的方法是取</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短时傅里叶变换最大模的所在频率</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并加以记录。</a:t>
            </a:r>
            <a:endParaRPr lang="en-US" altLang="zh-CN" sz="2400" b="1" dirty="0">
              <a:latin typeface="幼圆" panose="02010509060101010101" pitchFamily="49" charset="-122"/>
              <a:ea typeface="幼圆" panose="02010509060101010101" pitchFamily="49" charset="-122"/>
            </a:endParaRPr>
          </a:p>
        </p:txBody>
      </p:sp>
      <p:sp>
        <p:nvSpPr>
          <p:cNvPr id="9" name="矩形 8">
            <a:extLst>
              <a:ext uri="{FF2B5EF4-FFF2-40B4-BE49-F238E27FC236}">
                <a16:creationId xmlns:a16="http://schemas.microsoft.com/office/drawing/2014/main" id="{E0BC47B8-6EB3-48BE-82BD-B386D6DC8E4E}"/>
              </a:ext>
            </a:extLst>
          </p:cNvPr>
          <p:cNvSpPr/>
          <p:nvPr/>
        </p:nvSpPr>
        <p:spPr>
          <a:xfrm>
            <a:off x="311802" y="836712"/>
            <a:ext cx="8712968" cy="1569660"/>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一段音乐的音调是经常性发生变化的。因此，全局傅里叶变换只能</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粗略的反应音调的范围和时长</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。因为每一种音调的持续时间往往在半秒钟甚至更短，因此，以</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10000</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或更小的窗口进行</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局部（短时）傅里叶变换</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才可以进行有效的音调分析</a:t>
            </a:r>
            <a:endParaRPr lang="en-US" altLang="zh-CN" sz="2400" b="1" dirty="0">
              <a:latin typeface="幼圆" panose="02010509060101010101" pitchFamily="49" charset="-122"/>
              <a:ea typeface="幼圆" panose="02010509060101010101" pitchFamily="49" charset="-122"/>
            </a:endParaRPr>
          </a:p>
        </p:txBody>
      </p:sp>
      <p:sp>
        <p:nvSpPr>
          <p:cNvPr id="10" name="矩形 9">
            <a:extLst>
              <a:ext uri="{FF2B5EF4-FFF2-40B4-BE49-F238E27FC236}">
                <a16:creationId xmlns:a16="http://schemas.microsoft.com/office/drawing/2014/main" id="{B829EAAC-A3CF-4AC4-8445-C1D1A83CC796}"/>
              </a:ext>
            </a:extLst>
          </p:cNvPr>
          <p:cNvSpPr/>
          <p:nvPr/>
        </p:nvSpPr>
        <p:spPr>
          <a:xfrm>
            <a:off x="198067" y="3894034"/>
            <a:ext cx="8928992" cy="2862322"/>
          </a:xfrm>
          <a:prstGeom prst="rect">
            <a:avLst/>
          </a:prstGeom>
        </p:spPr>
        <p:txBody>
          <a:bodyPr wrap="square">
            <a:spAutoFit/>
          </a:bodyPr>
          <a:lstStyle/>
          <a:p>
            <a:pPr algn="just" hangingPunct="0">
              <a:spcAft>
                <a:spcPts val="0"/>
              </a:spcAft>
              <a:tabLst>
                <a:tab pos="269875" algn="l"/>
              </a:tabLst>
            </a:pPr>
            <a:r>
              <a:rPr lang="en-US" altLang="zh-CN" b="1" dirty="0" err="1">
                <a:solidFill>
                  <a:srgbClr val="008000"/>
                </a:solidFill>
                <a:latin typeface="Courier New" panose="02070309020205020404" pitchFamily="49" charset="0"/>
                <a:cs typeface="Times New Roman" panose="02020603050405020304" pitchFamily="18" charset="0"/>
              </a:rPr>
              <a:t>ub</a:t>
            </a:r>
            <a:r>
              <a:rPr lang="en-US" altLang="zh-CN" b="1" dirty="0">
                <a:solidFill>
                  <a:srgbClr val="008000"/>
                </a:solidFill>
                <a:latin typeface="Courier New" panose="02070309020205020404" pitchFamily="49" charset="0"/>
                <a:cs typeface="Times New Roman" panose="02020603050405020304" pitchFamily="18" charset="0"/>
              </a:rPr>
              <a:t> = length(</a:t>
            </a:r>
            <a:r>
              <a:rPr lang="en-US" altLang="zh-CN" b="1" dirty="0" err="1">
                <a:solidFill>
                  <a:srgbClr val="008000"/>
                </a:solidFill>
                <a:latin typeface="Courier New" panose="02070309020205020404" pitchFamily="49" charset="0"/>
                <a:cs typeface="Times New Roman" panose="02020603050405020304" pitchFamily="18" charset="0"/>
              </a:rPr>
              <a:t>ys</a:t>
            </a:r>
            <a:r>
              <a:rPr lang="en-US" altLang="zh-CN" b="1" dirty="0">
                <a:solidFill>
                  <a:srgbClr val="008000"/>
                </a:solidFill>
                <a:latin typeface="Courier New" panose="02070309020205020404" pitchFamily="49" charset="0"/>
                <a:cs typeface="Times New Roman" panose="02020603050405020304" pitchFamily="18" charset="0"/>
              </a:rPr>
              <a:t>)-4410;		%</a:t>
            </a:r>
            <a:r>
              <a:rPr lang="zh-CN" altLang="en-US" b="1" dirty="0">
                <a:solidFill>
                  <a:srgbClr val="FF0000"/>
                </a:solidFill>
                <a:latin typeface="Courier New" panose="02070309020205020404" pitchFamily="49" charset="0"/>
                <a:cs typeface="Times New Roman" panose="02020603050405020304" pitchFamily="18" charset="0"/>
              </a:rPr>
              <a:t>设置窗口大小为</a:t>
            </a:r>
            <a:r>
              <a:rPr lang="en-US" altLang="zh-CN" b="1" dirty="0">
                <a:solidFill>
                  <a:srgbClr val="FF0000"/>
                </a:solidFill>
                <a:latin typeface="Courier New" panose="02070309020205020404" pitchFamily="49" charset="0"/>
                <a:cs typeface="Times New Roman" panose="02020603050405020304" pitchFamily="18" charset="0"/>
              </a:rPr>
              <a:t>4410,</a:t>
            </a:r>
            <a:r>
              <a:rPr lang="zh-CN" altLang="en-US" b="1" dirty="0">
                <a:solidFill>
                  <a:srgbClr val="FF0000"/>
                </a:solidFill>
                <a:latin typeface="Courier New" panose="02070309020205020404" pitchFamily="49" charset="0"/>
                <a:cs typeface="Times New Roman" panose="02020603050405020304" pitchFamily="18" charset="0"/>
              </a:rPr>
              <a:t>即</a:t>
            </a:r>
            <a:r>
              <a:rPr lang="en-US" altLang="zh-CN" b="1" dirty="0">
                <a:solidFill>
                  <a:srgbClr val="FF0000"/>
                </a:solidFill>
                <a:latin typeface="Courier New" panose="02070309020205020404" pitchFamily="49" charset="0"/>
                <a:cs typeface="Times New Roman" panose="02020603050405020304" pitchFamily="18" charset="0"/>
              </a:rPr>
              <a:t>0.1</a:t>
            </a:r>
            <a:r>
              <a:rPr lang="zh-CN" altLang="en-US" b="1" dirty="0">
                <a:solidFill>
                  <a:srgbClr val="FF0000"/>
                </a:solidFill>
                <a:latin typeface="Courier New" panose="02070309020205020404" pitchFamily="49" charset="0"/>
                <a:cs typeface="Times New Roman" panose="02020603050405020304" pitchFamily="18" charset="0"/>
              </a:rPr>
              <a:t>秒</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height = zeros(ub,1);		%</a:t>
            </a:r>
            <a:r>
              <a:rPr lang="zh-CN" altLang="en-US" b="1" dirty="0">
                <a:solidFill>
                  <a:srgbClr val="FF0000"/>
                </a:solidFill>
                <a:latin typeface="Courier New" panose="02070309020205020404" pitchFamily="49" charset="0"/>
                <a:cs typeface="Times New Roman" panose="02020603050405020304" pitchFamily="18" charset="0"/>
              </a:rPr>
              <a:t>设置一个逐点的音高函数</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for </a:t>
            </a:r>
            <a:r>
              <a:rPr lang="en-US" altLang="zh-CN" b="1" dirty="0" err="1">
                <a:solidFill>
                  <a:srgbClr val="008000"/>
                </a:solidFill>
                <a:latin typeface="Courier New" panose="02070309020205020404" pitchFamily="49" charset="0"/>
                <a:cs typeface="Times New Roman" panose="02020603050405020304" pitchFamily="18" charset="0"/>
              </a:rPr>
              <a:t>i</a:t>
            </a:r>
            <a:r>
              <a:rPr lang="en-US" altLang="zh-CN" b="1" dirty="0">
                <a:solidFill>
                  <a:srgbClr val="008000"/>
                </a:solidFill>
                <a:latin typeface="Courier New" panose="02070309020205020404" pitchFamily="49" charset="0"/>
                <a:cs typeface="Times New Roman" panose="02020603050405020304" pitchFamily="18" charset="0"/>
              </a:rPr>
              <a:t> = 1:ub				</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a:t>
            </a:r>
            <a:r>
              <a:rPr lang="zh-CN" altLang="en-US" b="1" dirty="0">
                <a:solidFill>
                  <a:schemeClr val="accent2"/>
                </a:solidFill>
                <a:latin typeface="Courier New" panose="02070309020205020404" pitchFamily="49" charset="0"/>
                <a:cs typeface="Times New Roman" panose="02020603050405020304" pitchFamily="18" charset="0"/>
              </a:rPr>
              <a:t>算法会很慢，为了提速可以</a:t>
            </a:r>
            <a:r>
              <a:rPr lang="en-US" altLang="zh-CN" b="1" dirty="0">
                <a:solidFill>
                  <a:schemeClr val="accent2"/>
                </a:solidFill>
                <a:latin typeface="Courier New" panose="02070309020205020404" pitchFamily="49" charset="0"/>
                <a:cs typeface="Times New Roman" panose="02020603050405020304" pitchFamily="18" charset="0"/>
              </a:rPr>
              <a:t>1:100:ub,</a:t>
            </a:r>
            <a:r>
              <a:rPr lang="zh-CN" altLang="en-US" b="1" dirty="0">
                <a:solidFill>
                  <a:schemeClr val="accent2"/>
                </a:solidFill>
                <a:latin typeface="Courier New" panose="02070309020205020404" pitchFamily="49" charset="0"/>
                <a:cs typeface="Times New Roman" panose="02020603050405020304" pitchFamily="18" charset="0"/>
              </a:rPr>
              <a:t>但后面的绘图代码也要相应改动</a:t>
            </a:r>
            <a:endParaRPr lang="en-US" altLang="zh-CN" b="1" dirty="0">
              <a:solidFill>
                <a:schemeClr val="accent2"/>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    temp = </a:t>
            </a:r>
            <a:r>
              <a:rPr lang="en-US" altLang="zh-CN" b="1" dirty="0" err="1">
                <a:solidFill>
                  <a:srgbClr val="008000"/>
                </a:solidFill>
                <a:latin typeface="Courier New" panose="02070309020205020404" pitchFamily="49" charset="0"/>
                <a:cs typeface="Times New Roman" panose="02020603050405020304" pitchFamily="18" charset="0"/>
              </a:rPr>
              <a:t>ys</a:t>
            </a:r>
            <a:r>
              <a:rPr lang="en-US" altLang="zh-CN" b="1" dirty="0">
                <a:solidFill>
                  <a:srgbClr val="008000"/>
                </a:solidFill>
                <a:latin typeface="Courier New" panose="02070309020205020404" pitchFamily="49" charset="0"/>
                <a:cs typeface="Times New Roman" panose="02020603050405020304" pitchFamily="18" charset="0"/>
              </a:rPr>
              <a:t>(i:i+4410);		%</a:t>
            </a:r>
            <a:r>
              <a:rPr lang="zh-CN" altLang="en-US" b="1" dirty="0">
                <a:solidFill>
                  <a:srgbClr val="FF0000"/>
                </a:solidFill>
                <a:latin typeface="Courier New" panose="02070309020205020404" pitchFamily="49" charset="0"/>
                <a:cs typeface="Times New Roman" panose="02020603050405020304" pitchFamily="18" charset="0"/>
              </a:rPr>
              <a:t>对每个时间及以后的</a:t>
            </a:r>
            <a:r>
              <a:rPr lang="en-US" altLang="zh-CN" b="1" dirty="0">
                <a:solidFill>
                  <a:srgbClr val="FF0000"/>
                </a:solidFill>
                <a:latin typeface="Courier New" panose="02070309020205020404" pitchFamily="49" charset="0"/>
                <a:cs typeface="Times New Roman" panose="02020603050405020304" pitchFamily="18" charset="0"/>
              </a:rPr>
              <a:t>4410</a:t>
            </a:r>
            <a:r>
              <a:rPr lang="zh-CN" altLang="en-US" b="1" dirty="0">
                <a:solidFill>
                  <a:srgbClr val="FF0000"/>
                </a:solidFill>
                <a:latin typeface="Courier New" panose="02070309020205020404" pitchFamily="49" charset="0"/>
                <a:cs typeface="Times New Roman" panose="02020603050405020304" pitchFamily="18" charset="0"/>
              </a:rPr>
              <a:t>个采样点截取</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    </a:t>
            </a:r>
            <a:r>
              <a:rPr lang="en-US" altLang="zh-CN" b="1" dirty="0" err="1">
                <a:solidFill>
                  <a:srgbClr val="008000"/>
                </a:solidFill>
                <a:latin typeface="Courier New" panose="02070309020205020404" pitchFamily="49" charset="0"/>
                <a:cs typeface="Times New Roman" panose="02020603050405020304" pitchFamily="18" charset="0"/>
              </a:rPr>
              <a:t>tempf</a:t>
            </a:r>
            <a:r>
              <a:rPr lang="en-US" altLang="zh-CN" b="1" dirty="0">
                <a:solidFill>
                  <a:srgbClr val="008000"/>
                </a:solidFill>
                <a:latin typeface="Courier New" panose="02070309020205020404" pitchFamily="49" charset="0"/>
                <a:cs typeface="Times New Roman" panose="02020603050405020304" pitchFamily="18" charset="0"/>
              </a:rPr>
              <a:t> = </a:t>
            </a:r>
            <a:r>
              <a:rPr lang="en-US" altLang="zh-CN" b="1" dirty="0" err="1">
                <a:solidFill>
                  <a:srgbClr val="008000"/>
                </a:solidFill>
                <a:latin typeface="Courier New" panose="02070309020205020404" pitchFamily="49" charset="0"/>
                <a:cs typeface="Times New Roman" panose="02020603050405020304" pitchFamily="18" charset="0"/>
              </a:rPr>
              <a:t>fft</a:t>
            </a:r>
            <a:r>
              <a:rPr lang="en-US" altLang="zh-CN" b="1" dirty="0">
                <a:solidFill>
                  <a:srgbClr val="008000"/>
                </a:solidFill>
                <a:latin typeface="Courier New" panose="02070309020205020404" pitchFamily="49" charset="0"/>
                <a:cs typeface="Times New Roman" panose="02020603050405020304" pitchFamily="18" charset="0"/>
              </a:rPr>
              <a:t>(temp);</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    [</a:t>
            </a:r>
            <a:r>
              <a:rPr lang="en-US" altLang="zh-CN" b="1" dirty="0" err="1">
                <a:solidFill>
                  <a:srgbClr val="008000"/>
                </a:solidFill>
                <a:latin typeface="Courier New" panose="02070309020205020404" pitchFamily="49" charset="0"/>
                <a:cs typeface="Times New Roman" panose="02020603050405020304" pitchFamily="18" charset="0"/>
              </a:rPr>
              <a:t>maxv</a:t>
            </a:r>
            <a:r>
              <a:rPr lang="en-US" altLang="zh-CN" b="1" dirty="0">
                <a:solidFill>
                  <a:srgbClr val="008000"/>
                </a:solidFill>
                <a:latin typeface="Courier New" panose="02070309020205020404" pitchFamily="49" charset="0"/>
                <a:cs typeface="Times New Roman" panose="02020603050405020304" pitchFamily="18" charset="0"/>
              </a:rPr>
              <a:t>, </a:t>
            </a:r>
            <a:r>
              <a:rPr lang="en-US" altLang="zh-CN" b="1" dirty="0" err="1">
                <a:solidFill>
                  <a:srgbClr val="008000"/>
                </a:solidFill>
                <a:latin typeface="Courier New" panose="02070309020205020404" pitchFamily="49" charset="0"/>
                <a:cs typeface="Times New Roman" panose="02020603050405020304" pitchFamily="18" charset="0"/>
              </a:rPr>
              <a:t>maxp</a:t>
            </a:r>
            <a:r>
              <a:rPr lang="en-US" altLang="zh-CN" b="1" dirty="0">
                <a:solidFill>
                  <a:srgbClr val="008000"/>
                </a:solidFill>
                <a:latin typeface="Courier New" panose="02070309020205020404" pitchFamily="49" charset="0"/>
                <a:cs typeface="Times New Roman" panose="02020603050405020304" pitchFamily="18" charset="0"/>
              </a:rPr>
              <a:t>]=max(abs(</a:t>
            </a:r>
            <a:r>
              <a:rPr lang="en-US" altLang="zh-CN" b="1" dirty="0" err="1">
                <a:solidFill>
                  <a:srgbClr val="008000"/>
                </a:solidFill>
                <a:latin typeface="Courier New" panose="02070309020205020404" pitchFamily="49" charset="0"/>
                <a:cs typeface="Times New Roman" panose="02020603050405020304" pitchFamily="18" charset="0"/>
              </a:rPr>
              <a:t>tempf</a:t>
            </a:r>
            <a:r>
              <a:rPr lang="en-US" altLang="zh-CN" b="1" dirty="0">
                <a:solidFill>
                  <a:srgbClr val="008000"/>
                </a:solidFill>
                <a:latin typeface="Courier New" panose="02070309020205020404" pitchFamily="49" charset="0"/>
                <a:cs typeface="Times New Roman" panose="02020603050405020304" pitchFamily="18" charset="0"/>
              </a:rPr>
              <a:t>)); %</a:t>
            </a:r>
            <a:r>
              <a:rPr lang="zh-CN" altLang="en-US" b="1" dirty="0">
                <a:solidFill>
                  <a:srgbClr val="FF0000"/>
                </a:solidFill>
                <a:latin typeface="Courier New" panose="02070309020205020404" pitchFamily="49" charset="0"/>
                <a:cs typeface="Times New Roman" panose="02020603050405020304" pitchFamily="18" charset="0"/>
              </a:rPr>
              <a:t>记录短时傅里叶变换最大模所在位置</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    height(</a:t>
            </a:r>
            <a:r>
              <a:rPr lang="en-US" altLang="zh-CN" b="1" dirty="0" err="1">
                <a:solidFill>
                  <a:srgbClr val="008000"/>
                </a:solidFill>
                <a:latin typeface="Courier New" panose="02070309020205020404" pitchFamily="49" charset="0"/>
                <a:cs typeface="Times New Roman" panose="02020603050405020304" pitchFamily="18" charset="0"/>
              </a:rPr>
              <a:t>i</a:t>
            </a:r>
            <a:r>
              <a:rPr lang="en-US" altLang="zh-CN" b="1" dirty="0">
                <a:solidFill>
                  <a:srgbClr val="008000"/>
                </a:solidFill>
                <a:latin typeface="Courier New" panose="02070309020205020404" pitchFamily="49" charset="0"/>
                <a:cs typeface="Times New Roman" panose="02020603050405020304" pitchFamily="18" charset="0"/>
              </a:rPr>
              <a:t>) = </a:t>
            </a:r>
            <a:r>
              <a:rPr lang="en-US" altLang="zh-CN" b="1" dirty="0" err="1">
                <a:solidFill>
                  <a:srgbClr val="008000"/>
                </a:solidFill>
                <a:latin typeface="Courier New" panose="02070309020205020404" pitchFamily="49" charset="0"/>
                <a:cs typeface="Times New Roman" panose="02020603050405020304" pitchFamily="18" charset="0"/>
              </a:rPr>
              <a:t>maxp</a:t>
            </a:r>
            <a:r>
              <a:rPr lang="en-US" altLang="zh-CN" b="1" dirty="0">
                <a:solidFill>
                  <a:srgbClr val="008000"/>
                </a:solidFill>
                <a:latin typeface="Courier New" panose="02070309020205020404" pitchFamily="49" charset="0"/>
                <a:cs typeface="Times New Roman" panose="02020603050405020304" pitchFamily="18" charset="0"/>
              </a:rPr>
              <a:t>;</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end	</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plot(1:ub,height);			%</a:t>
            </a:r>
            <a:r>
              <a:rPr lang="zh-CN" altLang="en-US" b="1" dirty="0">
                <a:solidFill>
                  <a:srgbClr val="FF0000"/>
                </a:solidFill>
                <a:latin typeface="Courier New" panose="02070309020205020404" pitchFamily="49" charset="0"/>
                <a:cs typeface="Times New Roman" panose="02020603050405020304" pitchFamily="18" charset="0"/>
              </a:rPr>
              <a:t>音高函数的图示</a:t>
            </a:r>
            <a:endParaRPr lang="en-US" altLang="zh-CN" b="1" dirty="0">
              <a:solidFill>
                <a:srgbClr val="FF0000"/>
              </a:solidFill>
              <a:latin typeface="Courier New" panose="02070309020205020404" pitchFamily="49" charset="0"/>
              <a:cs typeface="Times New Roman" panose="02020603050405020304" pitchFamily="18" charset="0"/>
            </a:endParaRPr>
          </a:p>
        </p:txBody>
      </p:sp>
    </p:spTree>
    <p:extLst>
      <p:ext uri="{BB962C8B-B14F-4D97-AF65-F5344CB8AC3E}">
        <p14:creationId xmlns:p14="http://schemas.microsoft.com/office/powerpoint/2010/main" val="226981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音乐的音调变化分析</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4" name="图片 3">
            <a:extLst>
              <a:ext uri="{FF2B5EF4-FFF2-40B4-BE49-F238E27FC236}">
                <a16:creationId xmlns:a16="http://schemas.microsoft.com/office/drawing/2014/main" id="{61FCEEBF-CB21-4A3A-A159-A15E3C290F50}"/>
              </a:ext>
            </a:extLst>
          </p:cNvPr>
          <p:cNvPicPr>
            <a:picLocks noChangeAspect="1"/>
          </p:cNvPicPr>
          <p:nvPr/>
        </p:nvPicPr>
        <p:blipFill>
          <a:blip r:embed="rId2"/>
          <a:stretch>
            <a:fillRect/>
          </a:stretch>
        </p:blipFill>
        <p:spPr>
          <a:xfrm>
            <a:off x="685800" y="764704"/>
            <a:ext cx="7772400" cy="5835588"/>
          </a:xfrm>
          <a:prstGeom prst="rect">
            <a:avLst/>
          </a:prstGeom>
        </p:spPr>
      </p:pic>
      <p:pic>
        <p:nvPicPr>
          <p:cNvPr id="5" name="图片 4">
            <a:extLst>
              <a:ext uri="{FF2B5EF4-FFF2-40B4-BE49-F238E27FC236}">
                <a16:creationId xmlns:a16="http://schemas.microsoft.com/office/drawing/2014/main" id="{0235F408-FD73-43C6-B6D4-AE68DEE8145A}"/>
              </a:ext>
            </a:extLst>
          </p:cNvPr>
          <p:cNvPicPr>
            <a:picLocks noChangeAspect="1"/>
          </p:cNvPicPr>
          <p:nvPr/>
        </p:nvPicPr>
        <p:blipFill>
          <a:blip r:embed="rId3"/>
          <a:stretch>
            <a:fillRect/>
          </a:stretch>
        </p:blipFill>
        <p:spPr>
          <a:xfrm>
            <a:off x="685801" y="779034"/>
            <a:ext cx="7772399" cy="5835588"/>
          </a:xfrm>
          <a:prstGeom prst="rect">
            <a:avLst/>
          </a:prstGeom>
        </p:spPr>
      </p:pic>
    </p:spTree>
    <p:extLst>
      <p:ext uri="{BB962C8B-B14F-4D97-AF65-F5344CB8AC3E}">
        <p14:creationId xmlns:p14="http://schemas.microsoft.com/office/powerpoint/2010/main" val="187188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音乐的音调变化动画绘图</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10" name="矩形 9">
            <a:extLst>
              <a:ext uri="{FF2B5EF4-FFF2-40B4-BE49-F238E27FC236}">
                <a16:creationId xmlns:a16="http://schemas.microsoft.com/office/drawing/2014/main" id="{B829EAAC-A3CF-4AC4-8445-C1D1A83CC796}"/>
              </a:ext>
            </a:extLst>
          </p:cNvPr>
          <p:cNvSpPr/>
          <p:nvPr/>
        </p:nvSpPr>
        <p:spPr>
          <a:xfrm>
            <a:off x="251520" y="862223"/>
            <a:ext cx="8928992" cy="2585323"/>
          </a:xfrm>
          <a:prstGeom prst="rect">
            <a:avLst/>
          </a:prstGeom>
        </p:spPr>
        <p:txBody>
          <a:bodyPr wrap="square">
            <a:spAutoFit/>
          </a:bodyPr>
          <a:lstStyle/>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sound(</a:t>
            </a:r>
            <a:r>
              <a:rPr lang="en-US" altLang="zh-CN" b="1" dirty="0" err="1">
                <a:solidFill>
                  <a:srgbClr val="008000"/>
                </a:solidFill>
                <a:latin typeface="Courier New" panose="02070309020205020404" pitchFamily="49" charset="0"/>
                <a:cs typeface="Times New Roman" panose="02020603050405020304" pitchFamily="18" charset="0"/>
              </a:rPr>
              <a:t>ys,Fs</a:t>
            </a:r>
            <a:r>
              <a:rPr lang="en-US" altLang="zh-CN" b="1" dirty="0">
                <a:solidFill>
                  <a:srgbClr val="008000"/>
                </a:solidFill>
                <a:latin typeface="Courier New" panose="02070309020205020404" pitchFamily="49" charset="0"/>
                <a:cs typeface="Times New Roman" panose="02020603050405020304" pitchFamily="18" charset="0"/>
              </a:rPr>
              <a:t>);			%</a:t>
            </a:r>
            <a:r>
              <a:rPr lang="zh-CN" altLang="en-US" b="1" dirty="0">
                <a:solidFill>
                  <a:srgbClr val="FF0000"/>
                </a:solidFill>
                <a:latin typeface="Courier New" panose="02070309020205020404" pitchFamily="49" charset="0"/>
                <a:cs typeface="Times New Roman" panose="02020603050405020304" pitchFamily="18" charset="0"/>
              </a:rPr>
              <a:t>奏音乐</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plot(1:ub,height,'LineWidth',2);	%</a:t>
            </a:r>
            <a:r>
              <a:rPr lang="zh-CN" altLang="en-US" b="1" dirty="0">
                <a:solidFill>
                  <a:srgbClr val="FF0000"/>
                </a:solidFill>
                <a:latin typeface="Courier New" panose="02070309020205020404" pitchFamily="49" charset="0"/>
                <a:cs typeface="Times New Roman" panose="02020603050405020304" pitchFamily="18" charset="0"/>
              </a:rPr>
              <a:t>绘蓝色底线图</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hold on				%</a:t>
            </a:r>
            <a:r>
              <a:rPr lang="zh-CN" altLang="en-US" b="1" dirty="0">
                <a:solidFill>
                  <a:srgbClr val="FF0000"/>
                </a:solidFill>
                <a:latin typeface="Courier New" panose="02070309020205020404" pitchFamily="49" charset="0"/>
                <a:cs typeface="Times New Roman" panose="02020603050405020304" pitchFamily="18" charset="0"/>
              </a:rPr>
              <a:t>新版本不要加图例</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for </a:t>
            </a:r>
            <a:r>
              <a:rPr lang="en-US" altLang="zh-CN" b="1" dirty="0" err="1">
                <a:solidFill>
                  <a:srgbClr val="008000"/>
                </a:solidFill>
                <a:latin typeface="Courier New" panose="02070309020205020404" pitchFamily="49" charset="0"/>
                <a:cs typeface="Times New Roman" panose="02020603050405020304" pitchFamily="18" charset="0"/>
              </a:rPr>
              <a:t>i</a:t>
            </a:r>
            <a:r>
              <a:rPr lang="en-US" altLang="zh-CN" b="1" dirty="0">
                <a:solidFill>
                  <a:srgbClr val="008000"/>
                </a:solidFill>
                <a:latin typeface="Courier New" panose="02070309020205020404" pitchFamily="49" charset="0"/>
                <a:cs typeface="Times New Roman" panose="02020603050405020304" pitchFamily="18" charset="0"/>
              </a:rPr>
              <a:t> = 4001:4000:ub</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    h1 = plot(i-4000:i,height(i-4000:i),'r-','LineWidth',4);</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    </a:t>
            </a:r>
            <a:r>
              <a:rPr lang="en-US" altLang="zh-CN" b="1" dirty="0" err="1">
                <a:solidFill>
                  <a:srgbClr val="008000"/>
                </a:solidFill>
                <a:latin typeface="Courier New" panose="02070309020205020404" pitchFamily="49" charset="0"/>
                <a:cs typeface="Times New Roman" panose="02020603050405020304" pitchFamily="18" charset="0"/>
              </a:rPr>
              <a:t>drawnow</a:t>
            </a:r>
            <a:r>
              <a:rPr lang="en-US" altLang="zh-CN" b="1" dirty="0">
                <a:solidFill>
                  <a:srgbClr val="008000"/>
                </a:solidFill>
                <a:latin typeface="Courier New" panose="02070309020205020404" pitchFamily="49" charset="0"/>
                <a:cs typeface="Times New Roman" panose="02020603050405020304" pitchFamily="18" charset="0"/>
              </a:rPr>
              <a:t>;				%</a:t>
            </a:r>
            <a:r>
              <a:rPr lang="zh-CN" altLang="en-US" b="1" dirty="0">
                <a:solidFill>
                  <a:srgbClr val="FF0000"/>
                </a:solidFill>
                <a:latin typeface="Courier New" panose="02070309020205020404" pitchFamily="49" charset="0"/>
                <a:cs typeface="Times New Roman" panose="02020603050405020304" pitchFamily="18" charset="0"/>
              </a:rPr>
              <a:t>立刻画出上面的红色线段</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    pause(0.065);			%</a:t>
            </a:r>
            <a:r>
              <a:rPr lang="zh-CN" altLang="en-US" b="1" dirty="0">
                <a:solidFill>
                  <a:srgbClr val="FF0000"/>
                </a:solidFill>
                <a:latin typeface="Courier New" panose="02070309020205020404" pitchFamily="49" charset="0"/>
                <a:cs typeface="Times New Roman" panose="02020603050405020304" pitchFamily="18" charset="0"/>
              </a:rPr>
              <a:t>时间控制使绘图音乐近似同步</a:t>
            </a:r>
            <a:endParaRPr lang="en-US"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end</a:t>
            </a:r>
          </a:p>
          <a:p>
            <a:pPr algn="just" hangingPunct="0">
              <a:spcAft>
                <a:spcPts val="0"/>
              </a:spcAft>
              <a:tabLst>
                <a:tab pos="269875" algn="l"/>
              </a:tabLst>
            </a:pPr>
            <a:r>
              <a:rPr lang="en-US" altLang="zh-CN" b="1" dirty="0">
                <a:solidFill>
                  <a:srgbClr val="008000"/>
                </a:solidFill>
                <a:latin typeface="Courier New" panose="02070309020205020404" pitchFamily="49" charset="0"/>
                <a:cs typeface="Times New Roman" panose="02020603050405020304" pitchFamily="18" charset="0"/>
              </a:rPr>
              <a:t>hold off				%</a:t>
            </a:r>
            <a:r>
              <a:rPr lang="zh-CN" altLang="en-US" b="1" dirty="0">
                <a:solidFill>
                  <a:srgbClr val="FF0000"/>
                </a:solidFill>
                <a:latin typeface="Courier New" panose="02070309020205020404" pitchFamily="49" charset="0"/>
                <a:cs typeface="Times New Roman" panose="02020603050405020304" pitchFamily="18" charset="0"/>
              </a:rPr>
              <a:t>视频录制软件：</a:t>
            </a:r>
            <a:r>
              <a:rPr lang="en-US" altLang="zh-CN" b="1" dirty="0">
                <a:solidFill>
                  <a:srgbClr val="FF0000"/>
                </a:solidFill>
                <a:latin typeface="Courier New" panose="02070309020205020404" pitchFamily="49" charset="0"/>
                <a:cs typeface="Times New Roman" panose="02020603050405020304" pitchFamily="18" charset="0"/>
              </a:rPr>
              <a:t>OBS</a:t>
            </a:r>
          </a:p>
        </p:txBody>
      </p:sp>
      <p:pic>
        <p:nvPicPr>
          <p:cNvPr id="6" name="2019-09-12 22-32-04">
            <a:hlinkClick r:id="" action="ppaction://media"/>
            <a:extLst>
              <a:ext uri="{FF2B5EF4-FFF2-40B4-BE49-F238E27FC236}">
                <a16:creationId xmlns:a16="http://schemas.microsoft.com/office/drawing/2014/main" id="{60F6861C-5904-433E-94DF-DC03AC57E12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5616" y="3371383"/>
            <a:ext cx="6198430" cy="3486617"/>
          </a:xfrm>
          <a:prstGeom prst="rect">
            <a:avLst/>
          </a:prstGeom>
        </p:spPr>
      </p:pic>
    </p:spTree>
    <p:extLst>
      <p:ext uri="{BB962C8B-B14F-4D97-AF65-F5344CB8AC3E}">
        <p14:creationId xmlns:p14="http://schemas.microsoft.com/office/powerpoint/2010/main" val="82613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121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音乐的音调变化分析综述</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E6B3DB3D-2D13-4F6A-A03D-749CA5D59B06}"/>
              </a:ext>
            </a:extLst>
          </p:cNvPr>
          <p:cNvSpPr/>
          <p:nvPr/>
        </p:nvSpPr>
        <p:spPr>
          <a:xfrm>
            <a:off x="311802" y="836712"/>
            <a:ext cx="8712968" cy="1569660"/>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短时傅里叶变换可以将音调进行简单的识别与分析，不过实际上的音乐经常包含了多个声部（演唱、背景演奏），</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很多时候我们关心的声部未必拥有最大振幅</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，导致识别准确度下降或无法使用上述算法识别</a:t>
            </a:r>
            <a:endParaRPr lang="en-US" altLang="zh-CN" sz="2400" b="1" dirty="0">
              <a:latin typeface="幼圆" panose="02010509060101010101" pitchFamily="49" charset="-122"/>
              <a:ea typeface="幼圆" panose="02010509060101010101" pitchFamily="49" charset="-122"/>
            </a:endParaRPr>
          </a:p>
        </p:txBody>
      </p:sp>
      <p:sp>
        <p:nvSpPr>
          <p:cNvPr id="7" name="矩形 6">
            <a:extLst>
              <a:ext uri="{FF2B5EF4-FFF2-40B4-BE49-F238E27FC236}">
                <a16:creationId xmlns:a16="http://schemas.microsoft.com/office/drawing/2014/main" id="{FCE21772-48DC-4761-B233-DC43AC7D75C5}"/>
              </a:ext>
            </a:extLst>
          </p:cNvPr>
          <p:cNvSpPr/>
          <p:nvPr/>
        </p:nvSpPr>
        <p:spPr>
          <a:xfrm>
            <a:off x="309191" y="2343715"/>
            <a:ext cx="8712968" cy="120032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幼圆" panose="02010509060101010101" pitchFamily="49" charset="-122"/>
                <a:ea typeface="幼圆" panose="02010509060101010101" pitchFamily="49" charset="-122"/>
              </a:rPr>
              <a:t>除此之外，</a:t>
            </a:r>
            <a:r>
              <a:rPr lang="zh-CN" altLang="en-US" sz="2400" b="1" dirty="0">
                <a:solidFill>
                  <a:srgbClr val="FF0000"/>
                </a:solidFill>
                <a:latin typeface="幼圆" panose="02010509060101010101" pitchFamily="49" charset="-122"/>
                <a:ea typeface="幼圆" panose="02010509060101010101" pitchFamily="49" charset="-122"/>
              </a:rPr>
              <a:t>傅里叶变换的窗口大小也将十分关键</a:t>
            </a:r>
            <a:r>
              <a:rPr lang="zh-CN" altLang="en-US" sz="2400" b="1" dirty="0">
                <a:latin typeface="幼圆" panose="02010509060101010101" pitchFamily="49" charset="-122"/>
                <a:ea typeface="幼圆" panose="02010509060101010101" pitchFamily="49" charset="-122"/>
              </a:rPr>
              <a:t>，如果设置过大，将会混入多个时间段的音调，设置过小，则会不能包含足够多的主旋律函数周期导致识别不准。</a:t>
            </a:r>
            <a:endParaRPr lang="en-US" altLang="zh-CN" sz="2400" b="1" dirty="0">
              <a:latin typeface="幼圆" panose="02010509060101010101" pitchFamily="49" charset="-122"/>
              <a:ea typeface="幼圆" panose="02010509060101010101" pitchFamily="49" charset="-122"/>
            </a:endParaRPr>
          </a:p>
        </p:txBody>
      </p:sp>
      <p:pic>
        <p:nvPicPr>
          <p:cNvPr id="3" name="2018-10-05 15-24-35">
            <a:hlinkClick r:id="" action="ppaction://media"/>
            <a:extLst>
              <a:ext uri="{FF2B5EF4-FFF2-40B4-BE49-F238E27FC236}">
                <a16:creationId xmlns:a16="http://schemas.microsoft.com/office/drawing/2014/main" id="{DFDDE6CE-2D77-4FB5-AAAA-D7DD4C539EE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5656" y="3519537"/>
            <a:ext cx="6096000" cy="3429000"/>
          </a:xfrm>
          <a:prstGeom prst="rect">
            <a:avLst/>
          </a:prstGeom>
        </p:spPr>
      </p:pic>
    </p:spTree>
    <p:extLst>
      <p:ext uri="{BB962C8B-B14F-4D97-AF65-F5344CB8AC3E}">
        <p14:creationId xmlns:p14="http://schemas.microsoft.com/office/powerpoint/2010/main" val="7911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动态音高线动画演示</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rgbClr val="FF0000"/>
                </a:solidFill>
                <a:latin typeface="微软雅黑" panose="020B0503020204020204" pitchFamily="34" charset="-122"/>
                <a:ea typeface="微软雅黑" panose="020B0503020204020204" pitchFamily="34" charset="-122"/>
                <a:cs typeface="Calibri" pitchFamily="34" charset="0"/>
              </a:rPr>
              <a:t>了解，初步</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4" name="2018-10-15 13-11-53">
            <a:hlinkClick r:id="" action="ppaction://media"/>
            <a:extLst>
              <a:ext uri="{FF2B5EF4-FFF2-40B4-BE49-F238E27FC236}">
                <a16:creationId xmlns:a16="http://schemas.microsoft.com/office/drawing/2014/main" id="{B4BB028F-63E0-46A2-AA88-80319343C8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8560" y="890404"/>
            <a:ext cx="9960768" cy="5602932"/>
          </a:xfrm>
          <a:prstGeom prst="rect">
            <a:avLst/>
          </a:prstGeom>
        </p:spPr>
      </p:pic>
    </p:spTree>
    <p:extLst>
      <p:ext uri="{BB962C8B-B14F-4D97-AF65-F5344CB8AC3E}">
        <p14:creationId xmlns:p14="http://schemas.microsoft.com/office/powerpoint/2010/main" val="87348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La1S">
            <a:hlinkClick r:id="" action="ppaction://media"/>
            <a:extLst>
              <a:ext uri="{FF2B5EF4-FFF2-40B4-BE49-F238E27FC236}">
                <a16:creationId xmlns:a16="http://schemas.microsoft.com/office/drawing/2014/main" id="{14D4AC28-8801-42E8-A8C7-9C9D01BB52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01663" y="5044504"/>
            <a:ext cx="304800" cy="304800"/>
          </a:xfrm>
          <a:prstGeom prst="rect">
            <a:avLst/>
          </a:prstGeom>
        </p:spPr>
      </p:pic>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音叉音的数学生成</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E6B3DB3D-2D13-4F6A-A03D-749CA5D59B06}"/>
              </a:ext>
            </a:extLst>
          </p:cNvPr>
          <p:cNvSpPr/>
          <p:nvPr/>
        </p:nvSpPr>
        <p:spPr>
          <a:xfrm>
            <a:off x="311802" y="836712"/>
            <a:ext cx="8712968" cy="120032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成型的音乐往往是由一个一个的音符组成。每一个音叉音符都是从没有振动，到振幅渐变（一般是先强后弱）的振动，最后再渐渐停下来的振动。而振动的频率与音调直接相关。</a:t>
            </a:r>
            <a:endParaRPr lang="en-US" altLang="zh-CN" sz="2400" b="1" dirty="0">
              <a:latin typeface="幼圆" panose="02010509060101010101" pitchFamily="49" charset="-122"/>
              <a:ea typeface="幼圆" panose="02010509060101010101" pitchFamily="49" charset="-122"/>
            </a:endParaRPr>
          </a:p>
        </p:txBody>
      </p:sp>
      <p:sp>
        <p:nvSpPr>
          <p:cNvPr id="7" name="矩形 6">
            <a:extLst>
              <a:ext uri="{FF2B5EF4-FFF2-40B4-BE49-F238E27FC236}">
                <a16:creationId xmlns:a16="http://schemas.microsoft.com/office/drawing/2014/main" id="{FCE21772-48DC-4761-B233-DC43AC7D75C5}"/>
              </a:ext>
            </a:extLst>
          </p:cNvPr>
          <p:cNvSpPr/>
          <p:nvPr/>
        </p:nvSpPr>
        <p:spPr>
          <a:xfrm>
            <a:off x="311802" y="2132856"/>
            <a:ext cx="8712968"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幼圆" panose="02010509060101010101" pitchFamily="49" charset="-122"/>
                <a:ea typeface="幼圆" panose="02010509060101010101" pitchFamily="49" charset="-122"/>
              </a:rPr>
              <a:t>下面的代码模拟了一个</a:t>
            </a:r>
            <a:r>
              <a:rPr lang="en-US" altLang="zh-CN" sz="2400" b="1" dirty="0">
                <a:latin typeface="幼圆" panose="02010509060101010101" pitchFamily="49" charset="-122"/>
                <a:ea typeface="幼圆" panose="02010509060101010101" pitchFamily="49" charset="-122"/>
              </a:rPr>
              <a:t>1</a:t>
            </a:r>
            <a:r>
              <a:rPr lang="zh-CN" altLang="en-US" sz="2400" b="1" dirty="0">
                <a:latin typeface="幼圆" panose="02010509060101010101" pitchFamily="49" charset="-122"/>
                <a:ea typeface="幼圆" panose="02010509060101010101" pitchFamily="49" charset="-122"/>
              </a:rPr>
              <a:t>秒的音符，频率</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440.0Hz(la)</a:t>
            </a:r>
          </a:p>
        </p:txBody>
      </p:sp>
      <p:sp>
        <p:nvSpPr>
          <p:cNvPr id="8" name="矩形 7">
            <a:extLst>
              <a:ext uri="{FF2B5EF4-FFF2-40B4-BE49-F238E27FC236}">
                <a16:creationId xmlns:a16="http://schemas.microsoft.com/office/drawing/2014/main" id="{E1FA35BC-9DD3-4053-9783-87A962374270}"/>
              </a:ext>
            </a:extLst>
          </p:cNvPr>
          <p:cNvSpPr/>
          <p:nvPr/>
        </p:nvSpPr>
        <p:spPr>
          <a:xfrm>
            <a:off x="251520" y="2690336"/>
            <a:ext cx="8928992" cy="1200329"/>
          </a:xfrm>
          <a:prstGeom prst="rect">
            <a:avLst/>
          </a:prstGeom>
        </p:spPr>
        <p:txBody>
          <a:bodyPr wrap="square">
            <a:spAutoFit/>
          </a:bodyPr>
          <a:lstStyle/>
          <a:p>
            <a:pPr algn="just" hangingPunct="0">
              <a:tabLst>
                <a:tab pos="269875" algn="l"/>
              </a:tabLst>
            </a:pPr>
            <a:r>
              <a:rPr lang="fr-FR" altLang="zh-CN" b="1" dirty="0">
                <a:solidFill>
                  <a:srgbClr val="008000"/>
                </a:solidFill>
                <a:latin typeface="Courier New" panose="02070309020205020404" pitchFamily="49" charset="0"/>
                <a:cs typeface="Times New Roman" panose="02020603050405020304" pitchFamily="18" charset="0"/>
              </a:rPr>
              <a:t>fs = 44100; t = 0:44100; 		</a:t>
            </a:r>
            <a:r>
              <a:rPr lang="en-US" altLang="zh-CN" b="1" dirty="0">
                <a:solidFill>
                  <a:srgbClr val="008000"/>
                </a:solidFill>
                <a:latin typeface="Courier New" panose="02070309020205020404" pitchFamily="49" charset="0"/>
                <a:cs typeface="Times New Roman" panose="02020603050405020304" pitchFamily="18" charset="0"/>
              </a:rPr>
              <a:t> %</a:t>
            </a:r>
            <a:r>
              <a:rPr lang="zh-CN" altLang="en-US" b="1" dirty="0">
                <a:solidFill>
                  <a:srgbClr val="FF0000"/>
                </a:solidFill>
                <a:latin typeface="Courier New" panose="02070309020205020404" pitchFamily="49" charset="0"/>
                <a:cs typeface="Times New Roman" panose="02020603050405020304" pitchFamily="18" charset="0"/>
              </a:rPr>
              <a:t>按照采样率模拟</a:t>
            </a:r>
            <a:r>
              <a:rPr lang="en-US" altLang="zh-CN" b="1" dirty="0">
                <a:solidFill>
                  <a:srgbClr val="FF0000"/>
                </a:solidFill>
                <a:latin typeface="Courier New" panose="02070309020205020404" pitchFamily="49" charset="0"/>
                <a:cs typeface="Times New Roman" panose="02020603050405020304" pitchFamily="18" charset="0"/>
              </a:rPr>
              <a:t>1</a:t>
            </a:r>
            <a:r>
              <a:rPr lang="zh-CN" altLang="en-US" b="1" dirty="0">
                <a:solidFill>
                  <a:srgbClr val="FF0000"/>
                </a:solidFill>
                <a:latin typeface="Courier New" panose="02070309020205020404" pitchFamily="49" charset="0"/>
                <a:cs typeface="Times New Roman" panose="02020603050405020304" pitchFamily="18" charset="0"/>
              </a:rPr>
              <a:t>秒钟的时间轴</a:t>
            </a:r>
            <a:endParaRPr lang="fr-FR"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fr-FR" altLang="zh-CN" b="1" dirty="0">
                <a:solidFill>
                  <a:srgbClr val="008000"/>
                </a:solidFill>
                <a:latin typeface="Courier New" panose="02070309020205020404" pitchFamily="49" charset="0"/>
                <a:cs typeface="Times New Roman" panose="02020603050405020304" pitchFamily="18" charset="0"/>
              </a:rPr>
              <a:t>mod = sin(t/44100*pi);		 </a:t>
            </a:r>
            <a:r>
              <a:rPr lang="en-US" altLang="zh-CN" b="1" dirty="0">
                <a:solidFill>
                  <a:srgbClr val="008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包络线函数：包含半周期的三角函数</a:t>
            </a:r>
            <a:endParaRPr lang="fr-FR"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fr-FR" altLang="zh-CN" b="1" dirty="0">
                <a:solidFill>
                  <a:srgbClr val="008000"/>
                </a:solidFill>
                <a:latin typeface="Courier New" panose="02070309020205020404" pitchFamily="49" charset="0"/>
                <a:cs typeface="Times New Roman" panose="02020603050405020304" pitchFamily="18" charset="0"/>
              </a:rPr>
              <a:t>note = mod.*cos(t/44100*pi*2*440.0);</a:t>
            </a:r>
            <a:r>
              <a:rPr lang="en-US" altLang="zh-CN" b="1" dirty="0">
                <a:solidFill>
                  <a:srgbClr val="008000"/>
                </a:solidFill>
                <a:latin typeface="Courier New" panose="02070309020205020404" pitchFamily="49" charset="0"/>
                <a:cs typeface="Times New Roman" panose="02020603050405020304" pitchFamily="18" charset="0"/>
              </a:rPr>
              <a:t>%</a:t>
            </a:r>
            <a:r>
              <a:rPr lang="zh-CN" altLang="en-US" b="1" dirty="0">
                <a:solidFill>
                  <a:srgbClr val="FF0000"/>
                </a:solidFill>
                <a:latin typeface="Courier New" panose="02070309020205020404" pitchFamily="49" charset="0"/>
                <a:cs typeface="Times New Roman" panose="02020603050405020304" pitchFamily="18" charset="0"/>
              </a:rPr>
              <a:t>一个音符包含了</a:t>
            </a:r>
            <a:r>
              <a:rPr lang="en-US" altLang="zh-CN" b="1" dirty="0">
                <a:solidFill>
                  <a:srgbClr val="FF0000"/>
                </a:solidFill>
                <a:latin typeface="Courier New" panose="02070309020205020404" pitchFamily="49" charset="0"/>
                <a:cs typeface="Times New Roman" panose="02020603050405020304" pitchFamily="18" charset="0"/>
              </a:rPr>
              <a:t>440</a:t>
            </a:r>
            <a:r>
              <a:rPr lang="zh-CN" altLang="en-US" b="1" dirty="0">
                <a:solidFill>
                  <a:srgbClr val="FF0000"/>
                </a:solidFill>
                <a:latin typeface="Courier New" panose="02070309020205020404" pitchFamily="49" charset="0"/>
                <a:cs typeface="Times New Roman" panose="02020603050405020304" pitchFamily="18" charset="0"/>
              </a:rPr>
              <a:t>个振动周期</a:t>
            </a:r>
            <a:endParaRPr lang="fr-FR" altLang="zh-CN" b="1" dirty="0">
              <a:solidFill>
                <a:srgbClr val="FF0000"/>
              </a:solidFill>
              <a:latin typeface="Courier New" panose="02070309020205020404" pitchFamily="49" charset="0"/>
              <a:cs typeface="Times New Roman" panose="02020603050405020304" pitchFamily="18" charset="0"/>
            </a:endParaRPr>
          </a:p>
          <a:p>
            <a:pPr algn="just" hangingPunct="0">
              <a:spcAft>
                <a:spcPts val="0"/>
              </a:spcAft>
              <a:tabLst>
                <a:tab pos="269875" algn="l"/>
              </a:tabLst>
            </a:pPr>
            <a:r>
              <a:rPr lang="fr-FR" altLang="zh-CN" b="1" dirty="0">
                <a:solidFill>
                  <a:srgbClr val="008000"/>
                </a:solidFill>
                <a:latin typeface="Courier New" panose="02070309020205020404" pitchFamily="49" charset="0"/>
                <a:cs typeface="Times New Roman" panose="02020603050405020304" pitchFamily="18" charset="0"/>
              </a:rPr>
              <a:t>plot(t,note);</a:t>
            </a:r>
            <a:r>
              <a:rPr lang="en-US" altLang="zh-CN" b="1" dirty="0">
                <a:solidFill>
                  <a:srgbClr val="008000"/>
                </a:solidFill>
                <a:latin typeface="Courier New" panose="02070309020205020404" pitchFamily="49" charset="0"/>
                <a:cs typeface="Times New Roman" panose="02020603050405020304" pitchFamily="18" charset="0"/>
              </a:rPr>
              <a:t>				%</a:t>
            </a:r>
            <a:r>
              <a:rPr lang="zh-CN" altLang="en-US" b="1" dirty="0">
                <a:solidFill>
                  <a:srgbClr val="FF0000"/>
                </a:solidFill>
                <a:latin typeface="Courier New" panose="02070309020205020404" pitchFamily="49" charset="0"/>
                <a:cs typeface="Times New Roman" panose="02020603050405020304" pitchFamily="18" charset="0"/>
              </a:rPr>
              <a:t>绘制音符信号图</a:t>
            </a:r>
            <a:endParaRPr lang="en-US" altLang="zh-CN" b="1" dirty="0">
              <a:solidFill>
                <a:srgbClr val="FF0000"/>
              </a:solidFill>
              <a:latin typeface="Courier New" panose="02070309020205020404" pitchFamily="49" charset="0"/>
              <a:cs typeface="Times New Roman" panose="02020603050405020304" pitchFamily="18" charset="0"/>
            </a:endParaRPr>
          </a:p>
        </p:txBody>
      </p:sp>
      <p:pic>
        <p:nvPicPr>
          <p:cNvPr id="4" name="图片 3">
            <a:extLst>
              <a:ext uri="{FF2B5EF4-FFF2-40B4-BE49-F238E27FC236}">
                <a16:creationId xmlns:a16="http://schemas.microsoft.com/office/drawing/2014/main" id="{5392A9FB-0E7F-49F3-B123-F08C5EC6B5B9}"/>
              </a:ext>
            </a:extLst>
          </p:cNvPr>
          <p:cNvPicPr>
            <a:picLocks noChangeAspect="1"/>
          </p:cNvPicPr>
          <p:nvPr/>
        </p:nvPicPr>
        <p:blipFill>
          <a:blip r:embed="rId5"/>
          <a:stretch>
            <a:fillRect/>
          </a:stretch>
        </p:blipFill>
        <p:spPr>
          <a:xfrm>
            <a:off x="831668" y="3890665"/>
            <a:ext cx="3724467" cy="2873160"/>
          </a:xfrm>
          <a:prstGeom prst="rect">
            <a:avLst/>
          </a:prstGeom>
        </p:spPr>
      </p:pic>
      <p:pic>
        <p:nvPicPr>
          <p:cNvPr id="5" name="图片 4">
            <a:extLst>
              <a:ext uri="{FF2B5EF4-FFF2-40B4-BE49-F238E27FC236}">
                <a16:creationId xmlns:a16="http://schemas.microsoft.com/office/drawing/2014/main" id="{F6B63FC2-AE9C-4A1D-92A4-276A7CDCAF81}"/>
              </a:ext>
            </a:extLst>
          </p:cNvPr>
          <p:cNvPicPr>
            <a:picLocks noChangeAspect="1"/>
          </p:cNvPicPr>
          <p:nvPr/>
        </p:nvPicPr>
        <p:blipFill>
          <a:blip r:embed="rId6"/>
          <a:stretch>
            <a:fillRect/>
          </a:stretch>
        </p:blipFill>
        <p:spPr>
          <a:xfrm>
            <a:off x="4951991" y="3890665"/>
            <a:ext cx="3632227" cy="2917278"/>
          </a:xfrm>
          <a:prstGeom prst="rect">
            <a:avLst/>
          </a:prstGeom>
        </p:spPr>
      </p:pic>
    </p:spTree>
    <p:extLst>
      <p:ext uri="{BB962C8B-B14F-4D97-AF65-F5344CB8AC3E}">
        <p14:creationId xmlns:p14="http://schemas.microsoft.com/office/powerpoint/2010/main" val="395773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9"/>
                </p:tgtEl>
              </p:cMediaNode>
            </p:audio>
          </p:childTnLst>
        </p:cTn>
      </p:par>
    </p:tnLst>
    <p:bldLst>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ysLamb">
            <a:hlinkClick r:id="" action="ppaction://media"/>
            <a:extLst>
              <a:ext uri="{FF2B5EF4-FFF2-40B4-BE49-F238E27FC236}">
                <a16:creationId xmlns:a16="http://schemas.microsoft.com/office/drawing/2014/main" id="{28561ABA-92C1-4056-A382-9232334DD1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48264" y="4739264"/>
            <a:ext cx="304800" cy="304800"/>
          </a:xfrm>
          <a:prstGeom prst="rect">
            <a:avLst/>
          </a:prstGeom>
        </p:spPr>
      </p:pic>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音乐的设计</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详见</a:t>
            </a:r>
            <a:r>
              <a:rPr lang="en-US" altLang="zh-CN" sz="3600" dirty="0" err="1">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Maryslamb.m</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E6B3DB3D-2D13-4F6A-A03D-749CA5D59B06}"/>
              </a:ext>
            </a:extLst>
          </p:cNvPr>
          <p:cNvSpPr/>
          <p:nvPr/>
        </p:nvSpPr>
        <p:spPr>
          <a:xfrm>
            <a:off x="311802" y="836712"/>
            <a:ext cx="8712968"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一首完整的音乐，需要设定各种不同长度、音高的音符，并对他们进行组合才可以成型。</a:t>
            </a:r>
            <a:endParaRPr lang="en-US" altLang="zh-CN" sz="2400" b="1" dirty="0">
              <a:latin typeface="幼圆" panose="02010509060101010101" pitchFamily="49" charset="-122"/>
              <a:ea typeface="幼圆" panose="02010509060101010101" pitchFamily="49" charset="-122"/>
            </a:endParaRPr>
          </a:p>
        </p:txBody>
      </p:sp>
      <p:sp>
        <p:nvSpPr>
          <p:cNvPr id="7" name="矩形 6">
            <a:extLst>
              <a:ext uri="{FF2B5EF4-FFF2-40B4-BE49-F238E27FC236}">
                <a16:creationId xmlns:a16="http://schemas.microsoft.com/office/drawing/2014/main" id="{FCE21772-48DC-4761-B233-DC43AC7D75C5}"/>
              </a:ext>
            </a:extLst>
          </p:cNvPr>
          <p:cNvSpPr/>
          <p:nvPr/>
        </p:nvSpPr>
        <p:spPr>
          <a:xfrm>
            <a:off x="311802" y="1667709"/>
            <a:ext cx="8712968" cy="1569660"/>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幼圆" panose="02010509060101010101" pitchFamily="49" charset="-122"/>
                <a:ea typeface="幼圆" panose="02010509060101010101" pitchFamily="49" charset="-122"/>
              </a:rPr>
              <a:t>所以通常需要提前准备各种音符的向量用以“拼接”（即左右顺序播放）或“叠加”（函数相加，你会听到两种声音的混合），相应音符组合完成后，即可成为一个完整的声音信号向量。使用</a:t>
            </a:r>
            <a:r>
              <a:rPr lang="en-US" altLang="zh-CN" sz="2400" b="1" dirty="0">
                <a:solidFill>
                  <a:schemeClr val="accent2"/>
                </a:solidFill>
                <a:latin typeface="Courier New" panose="02070309020205020404" pitchFamily="49" charset="0"/>
                <a:ea typeface="幼圆" panose="02010509060101010101" pitchFamily="49" charset="-122"/>
                <a:cs typeface="Courier New" panose="02070309020205020404" pitchFamily="49" charset="0"/>
              </a:rPr>
              <a:t>sound</a:t>
            </a:r>
            <a:r>
              <a:rPr lang="zh-CN" altLang="en-US" sz="2400" b="1" dirty="0">
                <a:latin typeface="幼圆" panose="02010509060101010101" pitchFamily="49" charset="-122"/>
                <a:ea typeface="幼圆" panose="02010509060101010101" pitchFamily="49" charset="-122"/>
              </a:rPr>
              <a:t>函数播放前，需确保函数绝对值不超过</a:t>
            </a:r>
            <a:r>
              <a:rPr lang="en-US" altLang="zh-CN" sz="2400" b="1" dirty="0">
                <a:latin typeface="幼圆" panose="02010509060101010101" pitchFamily="49" charset="-122"/>
                <a:ea typeface="幼圆" panose="02010509060101010101" pitchFamily="49" charset="-122"/>
              </a:rPr>
              <a:t>1</a:t>
            </a:r>
            <a:r>
              <a:rPr lang="zh-CN" altLang="en-US" sz="2400" b="1" dirty="0">
                <a:latin typeface="幼圆" panose="02010509060101010101" pitchFamily="49" charset="-122"/>
                <a:ea typeface="幼圆" panose="02010509060101010101" pitchFamily="49" charset="-122"/>
              </a:rPr>
              <a:t>。</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p:txBody>
      </p:sp>
      <p:pic>
        <p:nvPicPr>
          <p:cNvPr id="3" name="图片 2">
            <a:extLst>
              <a:ext uri="{FF2B5EF4-FFF2-40B4-BE49-F238E27FC236}">
                <a16:creationId xmlns:a16="http://schemas.microsoft.com/office/drawing/2014/main" id="{5E29DDE7-A533-4651-8FCD-178D1E2FD499}"/>
              </a:ext>
            </a:extLst>
          </p:cNvPr>
          <p:cNvPicPr>
            <a:picLocks noChangeAspect="1"/>
          </p:cNvPicPr>
          <p:nvPr/>
        </p:nvPicPr>
        <p:blipFill>
          <a:blip r:embed="rId5"/>
          <a:stretch>
            <a:fillRect/>
          </a:stretch>
        </p:blipFill>
        <p:spPr>
          <a:xfrm>
            <a:off x="138452" y="3296353"/>
            <a:ext cx="4433548" cy="3482893"/>
          </a:xfrm>
          <a:prstGeom prst="rect">
            <a:avLst/>
          </a:prstGeom>
        </p:spPr>
      </p:pic>
      <p:pic>
        <p:nvPicPr>
          <p:cNvPr id="11" name="图片 10">
            <a:extLst>
              <a:ext uri="{FF2B5EF4-FFF2-40B4-BE49-F238E27FC236}">
                <a16:creationId xmlns:a16="http://schemas.microsoft.com/office/drawing/2014/main" id="{11B79608-1196-4ACA-BCC0-B24401C48B77}"/>
              </a:ext>
            </a:extLst>
          </p:cNvPr>
          <p:cNvPicPr>
            <a:picLocks noChangeAspect="1"/>
          </p:cNvPicPr>
          <p:nvPr/>
        </p:nvPicPr>
        <p:blipFill>
          <a:blip r:embed="rId6"/>
          <a:stretch>
            <a:fillRect/>
          </a:stretch>
        </p:blipFill>
        <p:spPr>
          <a:xfrm>
            <a:off x="4495685" y="3296354"/>
            <a:ext cx="4529085" cy="3482892"/>
          </a:xfrm>
          <a:prstGeom prst="rect">
            <a:avLst/>
          </a:prstGeom>
        </p:spPr>
      </p:pic>
    </p:spTree>
    <p:extLst>
      <p:ext uri="{BB962C8B-B14F-4D97-AF65-F5344CB8AC3E}">
        <p14:creationId xmlns:p14="http://schemas.microsoft.com/office/powerpoint/2010/main" val="151722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000"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0"/>
                </p:tgtEl>
              </p:cMediaNode>
            </p:audio>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理想数字信号与含有</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高斯</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噪声的信号</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12529D6-9E81-4CA2-924A-3389827E80B9}"/>
                  </a:ext>
                </a:extLst>
              </p:cNvPr>
              <p:cNvSpPr/>
              <p:nvPr/>
            </p:nvSpPr>
            <p:spPr>
              <a:xfrm>
                <a:off x="402400" y="940788"/>
                <a:ext cx="8339199" cy="1617174"/>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solidFill>
                      <a:prstClr val="black"/>
                    </a:solidFill>
                    <a:latin typeface="幼圆" panose="02010509060101010101" pitchFamily="49" charset="-122"/>
                    <a:ea typeface="幼圆" panose="02010509060101010101" pitchFamily="49" charset="-122"/>
                  </a:rPr>
                  <a:t>假设真实的</a:t>
                </a:r>
                <a:r>
                  <a:rPr lang="zh-CN" altLang="en-US" sz="2400" b="1" dirty="0">
                    <a:solidFill>
                      <a:schemeClr val="tx1"/>
                    </a:solidFill>
                    <a:latin typeface="幼圆" panose="02010509060101010101" pitchFamily="49" charset="-122"/>
                    <a:ea typeface="幼圆" panose="02010509060101010101" pitchFamily="49" charset="-122"/>
                  </a:rPr>
                  <a:t>数字信号为正弦函数</a:t>
                </a:r>
                <a14:m>
                  <m:oMath xmlns:m="http://schemas.openxmlformats.org/officeDocument/2006/math">
                    <m:r>
                      <a:rPr lang="en-US" altLang="zh-CN" sz="2400" b="1" i="1" smtClean="0">
                        <a:solidFill>
                          <a:schemeClr val="tx1"/>
                        </a:solidFill>
                        <a:latin typeface="Cambria Math" panose="02040503050406030204" pitchFamily="18" charset="0"/>
                        <a:ea typeface="幼圆" panose="02010509060101010101" pitchFamily="49" charset="-122"/>
                      </a:rPr>
                      <m:t>𝒇</m:t>
                    </m:r>
                    <m:d>
                      <m:dPr>
                        <m:ctrlPr>
                          <a:rPr lang="en-US" altLang="zh-CN" sz="2400" b="1" i="1" smtClean="0">
                            <a:solidFill>
                              <a:schemeClr val="tx1"/>
                            </a:solidFill>
                            <a:latin typeface="Cambria Math" panose="02040503050406030204" pitchFamily="18" charset="0"/>
                            <a:ea typeface="幼圆" panose="02010509060101010101" pitchFamily="49" charset="-122"/>
                          </a:rPr>
                        </m:ctrlPr>
                      </m:dPr>
                      <m:e>
                        <m:r>
                          <a:rPr lang="en-US" altLang="zh-CN" sz="2400" b="1" i="1" smtClean="0">
                            <a:solidFill>
                              <a:schemeClr val="tx1"/>
                            </a:solidFill>
                            <a:latin typeface="Cambria Math" panose="02040503050406030204" pitchFamily="18" charset="0"/>
                            <a:ea typeface="幼圆" panose="02010509060101010101" pitchFamily="49" charset="-122"/>
                          </a:rPr>
                          <m:t>𝒙</m:t>
                        </m:r>
                      </m:e>
                    </m:d>
                    <m:r>
                      <a:rPr lang="en-US" altLang="zh-CN" sz="2400" b="1" i="1" smtClean="0">
                        <a:solidFill>
                          <a:schemeClr val="tx1"/>
                        </a:solidFill>
                        <a:latin typeface="Cambria Math" panose="02040503050406030204" pitchFamily="18" charset="0"/>
                        <a:ea typeface="幼圆" panose="02010509060101010101" pitchFamily="49" charset="-122"/>
                      </a:rPr>
                      <m:t>=</m:t>
                    </m:r>
                    <m:func>
                      <m:funcPr>
                        <m:ctrlPr>
                          <a:rPr lang="en-US" altLang="zh-CN" sz="2400" b="1" i="1" smtClean="0">
                            <a:solidFill>
                              <a:schemeClr val="tx1"/>
                            </a:solidFill>
                            <a:latin typeface="Cambria Math" panose="02040503050406030204" pitchFamily="18" charset="0"/>
                            <a:ea typeface="幼圆" panose="02010509060101010101" pitchFamily="49" charset="-122"/>
                          </a:rPr>
                        </m:ctrlPr>
                      </m:funcPr>
                      <m:fName>
                        <m:r>
                          <m:rPr>
                            <m:sty m:val="p"/>
                          </m:rPr>
                          <a:rPr lang="en-US" altLang="zh-CN" sz="2400" b="0" i="0" smtClean="0">
                            <a:solidFill>
                              <a:schemeClr val="tx1"/>
                            </a:solidFill>
                            <a:latin typeface="Cambria Math" panose="02040503050406030204" pitchFamily="18" charset="0"/>
                            <a:ea typeface="幼圆" panose="02010509060101010101" pitchFamily="49" charset="-122"/>
                          </a:rPr>
                          <m:t>sin</m:t>
                        </m:r>
                      </m:fName>
                      <m:e>
                        <m:r>
                          <a:rPr lang="en-US" altLang="zh-CN" sz="2400" b="1" i="1" smtClean="0">
                            <a:solidFill>
                              <a:schemeClr val="tx1"/>
                            </a:solidFill>
                            <a:latin typeface="Cambria Math" panose="02040503050406030204" pitchFamily="18" charset="0"/>
                            <a:ea typeface="幼圆" panose="02010509060101010101" pitchFamily="49" charset="-122"/>
                          </a:rPr>
                          <m:t>𝒙</m:t>
                        </m:r>
                      </m:e>
                    </m:func>
                    <m:r>
                      <a:rPr lang="en-US" altLang="zh-CN" sz="2400" b="1" i="1" smtClean="0">
                        <a:solidFill>
                          <a:schemeClr val="tx1"/>
                        </a:solidFill>
                        <a:latin typeface="Cambria Math" panose="02040503050406030204" pitchFamily="18" charset="0"/>
                        <a:ea typeface="幼圆" panose="02010509060101010101" pitchFamily="49" charset="-122"/>
                      </a:rPr>
                      <m:t>,</m:t>
                    </m:r>
                    <m:r>
                      <a:rPr lang="en-US" altLang="zh-CN" sz="2400" b="1" i="1" smtClean="0">
                        <a:solidFill>
                          <a:schemeClr val="tx1"/>
                        </a:solidFill>
                        <a:latin typeface="Cambria Math" panose="02040503050406030204" pitchFamily="18" charset="0"/>
                        <a:ea typeface="幼圆" panose="02010509060101010101" pitchFamily="49" charset="-122"/>
                      </a:rPr>
                      <m:t>𝟎</m:t>
                    </m:r>
                    <m:r>
                      <a:rPr lang="en-US" altLang="zh-CN" sz="2400" b="1" i="1" smtClean="0">
                        <a:solidFill>
                          <a:schemeClr val="tx1"/>
                        </a:solidFill>
                        <a:latin typeface="Cambria Math" panose="02040503050406030204" pitchFamily="18" charset="0"/>
                        <a:ea typeface="幼圆" panose="02010509060101010101" pitchFamily="49" charset="-122"/>
                      </a:rPr>
                      <m:t>≤</m:t>
                    </m:r>
                    <m:r>
                      <a:rPr lang="en-US" altLang="zh-CN" sz="2400" b="1" i="1" smtClean="0">
                        <a:solidFill>
                          <a:schemeClr val="tx1"/>
                        </a:solidFill>
                        <a:latin typeface="Cambria Math" panose="02040503050406030204" pitchFamily="18" charset="0"/>
                        <a:ea typeface="幼圆" panose="02010509060101010101" pitchFamily="49" charset="-122"/>
                      </a:rPr>
                      <m:t>𝒙</m:t>
                    </m:r>
                    <m:r>
                      <a:rPr lang="en-US" altLang="zh-CN" sz="2400" b="1" i="1" smtClean="0">
                        <a:solidFill>
                          <a:schemeClr val="tx1"/>
                        </a:solidFill>
                        <a:latin typeface="Cambria Math" panose="02040503050406030204" pitchFamily="18" charset="0"/>
                        <a:ea typeface="幼圆" panose="02010509060101010101" pitchFamily="49" charset="-122"/>
                      </a:rPr>
                      <m:t>≤</m:t>
                    </m:r>
                    <m:r>
                      <a:rPr lang="en-US" altLang="zh-CN" sz="2400" b="1" i="1" smtClean="0">
                        <a:solidFill>
                          <a:schemeClr val="tx1"/>
                        </a:solidFill>
                        <a:latin typeface="Cambria Math" panose="02040503050406030204" pitchFamily="18" charset="0"/>
                        <a:ea typeface="幼圆" panose="02010509060101010101" pitchFamily="49" charset="-122"/>
                      </a:rPr>
                      <m:t>𝟐</m:t>
                    </m:r>
                    <m:r>
                      <a:rPr lang="en-US" altLang="zh-CN" sz="2400" b="1" i="1" smtClean="0">
                        <a:solidFill>
                          <a:schemeClr val="tx1"/>
                        </a:solidFill>
                        <a:latin typeface="Cambria Math" panose="02040503050406030204" pitchFamily="18" charset="0"/>
                        <a:ea typeface="幼圆" panose="02010509060101010101" pitchFamily="49" charset="-122"/>
                      </a:rPr>
                      <m:t>𝝅</m:t>
                    </m:r>
                  </m:oMath>
                </a14:m>
                <a:r>
                  <a:rPr kumimoji="0" lang="en-US" altLang="zh-CN" sz="24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rPr>
                  <a:t>.</a:t>
                </a:r>
                <a:r>
                  <a:rPr lang="zh-CN" altLang="en-US" sz="2400" b="1" dirty="0">
                    <a:solidFill>
                      <a:schemeClr val="tx1"/>
                    </a:solidFill>
                    <a:latin typeface="幼圆" panose="02010509060101010101" pitchFamily="49" charset="-122"/>
                    <a:ea typeface="幼圆" panose="02010509060101010101" pitchFamily="49" charset="-122"/>
                  </a:rPr>
                  <a:t>函数采样假设为均匀</a:t>
                </a:r>
                <a:r>
                  <a:rPr lang="en-US" altLang="zh-CN" sz="2400" b="1" dirty="0">
                    <a:solidFill>
                      <a:schemeClr val="tx1"/>
                    </a:solidFill>
                    <a:latin typeface="幼圆" panose="02010509060101010101" pitchFamily="49" charset="-122"/>
                    <a:ea typeface="幼圆" panose="02010509060101010101" pitchFamily="49" charset="-122"/>
                  </a:rPr>
                  <a:t>100</a:t>
                </a:r>
                <a:r>
                  <a:rPr lang="zh-CN" altLang="en-US" sz="2400" b="1" dirty="0">
                    <a:solidFill>
                      <a:schemeClr val="tx1"/>
                    </a:solidFill>
                    <a:latin typeface="幼圆" panose="02010509060101010101" pitchFamily="49" charset="-122"/>
                    <a:ea typeface="幼圆" panose="02010509060101010101" pitchFamily="49" charset="-122"/>
                  </a:rPr>
                  <a:t>等分的单点采样值</a:t>
                </a:r>
                <a:r>
                  <a:rPr lang="en-US" altLang="zh-CN" sz="2400" b="1" dirty="0">
                    <a:latin typeface="幼圆" panose="02010509060101010101" pitchFamily="49" charset="-122"/>
                    <a:ea typeface="幼圆" panose="02010509060101010101" pitchFamily="49" charset="-122"/>
                  </a:rPr>
                  <a:t>.</a:t>
                </a:r>
                <a:r>
                  <a:rPr lang="zh-CN" altLang="en-US" sz="2400" b="1" dirty="0">
                    <a:solidFill>
                      <a:schemeClr val="tx1"/>
                    </a:solidFill>
                    <a:latin typeface="幼圆" panose="02010509060101010101" pitchFamily="49" charset="-122"/>
                    <a:ea typeface="幼圆" panose="02010509060101010101" pitchFamily="49" charset="-122"/>
                  </a:rPr>
                  <a:t>噪声即信号传输目标认定为</a:t>
                </a:r>
                <a:r>
                  <a:rPr lang="zh-CN" altLang="en-US" sz="2400" b="1" dirty="0">
                    <a:solidFill>
                      <a:srgbClr val="FF0000"/>
                    </a:solidFill>
                    <a:latin typeface="幼圆" panose="02010509060101010101" pitchFamily="49" charset="-122"/>
                    <a:ea typeface="幼圆" panose="02010509060101010101" pitchFamily="49" charset="-122"/>
                  </a:rPr>
                  <a:t>无效或干扰</a:t>
                </a:r>
                <a:r>
                  <a:rPr lang="zh-CN" altLang="en-US" sz="2400" b="1" dirty="0">
                    <a:solidFill>
                      <a:schemeClr val="tx1"/>
                    </a:solidFill>
                    <a:latin typeface="幼圆" panose="02010509060101010101" pitchFamily="49" charset="-122"/>
                    <a:ea typeface="幼圆" panose="02010509060101010101" pitchFamily="49" charset="-122"/>
                  </a:rPr>
                  <a:t>的</a:t>
                </a:r>
                <a:r>
                  <a:rPr lang="zh-CN" altLang="en-US" sz="2400" b="1" dirty="0">
                    <a:latin typeface="幼圆" panose="02010509060101010101" pitchFamily="49" charset="-122"/>
                    <a:ea typeface="幼圆" panose="02010509060101010101" pitchFamily="49" charset="-122"/>
                  </a:rPr>
                  <a:t>函数部分。本例高斯加性噪声设置为</a:t>
                </a:r>
                <a14:m>
                  <m:oMath xmlns:m="http://schemas.openxmlformats.org/officeDocument/2006/math">
                    <m:r>
                      <a:rPr lang="en-US" altLang="zh-CN" sz="2400" b="1" i="1" smtClean="0">
                        <a:latin typeface="Cambria Math" panose="02040503050406030204" pitchFamily="18" charset="0"/>
                        <a:ea typeface="幼圆" panose="02010509060101010101" pitchFamily="49" charset="-122"/>
                      </a:rPr>
                      <m:t>𝝐</m:t>
                    </m:r>
                    <m:r>
                      <a:rPr lang="en-US" altLang="zh-CN" sz="2400" b="1" i="1" smtClean="0">
                        <a:latin typeface="Cambria Math" panose="02040503050406030204" pitchFamily="18" charset="0"/>
                        <a:ea typeface="幼圆" panose="02010509060101010101" pitchFamily="49" charset="-122"/>
                      </a:rPr>
                      <m:t>~</m:t>
                    </m:r>
                    <m:r>
                      <a:rPr lang="en-US" altLang="zh-CN" sz="2400" b="1" i="1" smtClean="0">
                        <a:latin typeface="Cambria Math" panose="02040503050406030204" pitchFamily="18" charset="0"/>
                        <a:ea typeface="幼圆" panose="02010509060101010101" pitchFamily="49" charset="-122"/>
                      </a:rPr>
                      <m:t>𝑵</m:t>
                    </m:r>
                    <m:d>
                      <m:dPr>
                        <m:ctrlPr>
                          <a:rPr lang="en-US" altLang="zh-CN" sz="2400" b="1" i="1" smtClean="0">
                            <a:latin typeface="Cambria Math" panose="02040503050406030204" pitchFamily="18" charset="0"/>
                            <a:ea typeface="幼圆" panose="02010509060101010101" pitchFamily="49" charset="-122"/>
                          </a:rPr>
                        </m:ctrlPr>
                      </m:dPr>
                      <m:e>
                        <m:r>
                          <a:rPr lang="en-US" altLang="zh-CN" sz="2400" b="1" i="1" smtClean="0">
                            <a:latin typeface="Cambria Math" panose="02040503050406030204" pitchFamily="18" charset="0"/>
                            <a:ea typeface="幼圆" panose="02010509060101010101" pitchFamily="49" charset="-122"/>
                          </a:rPr>
                          <m:t>𝟎</m:t>
                        </m:r>
                        <m:r>
                          <a:rPr lang="en-US" altLang="zh-CN" sz="2400" b="1" i="1" smtClean="0">
                            <a:latin typeface="Cambria Math" panose="02040503050406030204" pitchFamily="18" charset="0"/>
                            <a:ea typeface="幼圆" panose="02010509060101010101" pitchFamily="49" charset="-122"/>
                          </a:rPr>
                          <m:t>,</m:t>
                        </m:r>
                        <m:sSup>
                          <m:sSupPr>
                            <m:ctrlPr>
                              <a:rPr lang="en-US" altLang="zh-CN" sz="2400" b="1" i="1" smtClean="0">
                                <a:latin typeface="Cambria Math" panose="02040503050406030204" pitchFamily="18" charset="0"/>
                                <a:ea typeface="幼圆" panose="02010509060101010101" pitchFamily="49" charset="-122"/>
                              </a:rPr>
                            </m:ctrlPr>
                          </m:sSupPr>
                          <m:e>
                            <m:r>
                              <a:rPr lang="en-US" altLang="zh-CN" sz="2400" b="1" i="1" smtClean="0">
                                <a:latin typeface="Cambria Math" panose="02040503050406030204" pitchFamily="18" charset="0"/>
                                <a:ea typeface="幼圆" panose="02010509060101010101" pitchFamily="49" charset="-122"/>
                              </a:rPr>
                              <m:t>𝝈</m:t>
                            </m:r>
                          </m:e>
                          <m:sup>
                            <m:r>
                              <a:rPr lang="en-US" altLang="zh-CN" sz="2400" b="1" i="1" smtClean="0">
                                <a:latin typeface="Cambria Math" panose="02040503050406030204" pitchFamily="18" charset="0"/>
                                <a:ea typeface="幼圆" panose="02010509060101010101" pitchFamily="49" charset="-122"/>
                              </a:rPr>
                              <m:t>𝟐</m:t>
                            </m:r>
                          </m:sup>
                        </m:sSup>
                      </m:e>
                    </m:d>
                    <m:r>
                      <a:rPr lang="en-US" altLang="zh-CN" sz="2400" b="1" i="1" smtClean="0">
                        <a:latin typeface="Cambria Math" panose="02040503050406030204" pitchFamily="18" charset="0"/>
                        <a:ea typeface="幼圆" panose="02010509060101010101" pitchFamily="49" charset="-122"/>
                      </a:rPr>
                      <m:t>,</m:t>
                    </m:r>
                    <m:r>
                      <a:rPr lang="en-US" altLang="zh-CN" sz="2400" b="1" i="1" smtClean="0">
                        <a:latin typeface="Cambria Math" panose="02040503050406030204" pitchFamily="18" charset="0"/>
                        <a:ea typeface="幼圆" panose="02010509060101010101" pitchFamily="49" charset="-122"/>
                      </a:rPr>
                      <m:t>𝝈</m:t>
                    </m:r>
                    <m:r>
                      <a:rPr lang="en-US" altLang="zh-CN" sz="2400" b="1" i="1" smtClean="0">
                        <a:latin typeface="Cambria Math" panose="02040503050406030204" pitchFamily="18" charset="0"/>
                        <a:ea typeface="幼圆" panose="02010509060101010101" pitchFamily="49" charset="-122"/>
                      </a:rPr>
                      <m:t>=</m:t>
                    </m:r>
                    <m:r>
                      <a:rPr lang="en-US" altLang="zh-CN" sz="2400" b="1" i="1" smtClean="0">
                        <a:latin typeface="Cambria Math" panose="02040503050406030204" pitchFamily="18" charset="0"/>
                        <a:ea typeface="幼圆" panose="02010509060101010101" pitchFamily="49" charset="-122"/>
                      </a:rPr>
                      <m:t>𝟎</m:t>
                    </m:r>
                    <m:r>
                      <a:rPr lang="en-US" altLang="zh-CN" sz="2400" b="1" i="1" smtClean="0">
                        <a:latin typeface="Cambria Math" panose="02040503050406030204" pitchFamily="18" charset="0"/>
                        <a:ea typeface="幼圆" panose="02010509060101010101" pitchFamily="49" charset="-122"/>
                      </a:rPr>
                      <m:t>.</m:t>
                    </m:r>
                    <m:r>
                      <a:rPr lang="en-US" altLang="zh-CN" sz="2400" b="1" i="1" smtClean="0">
                        <a:solidFill>
                          <a:schemeClr val="tx1"/>
                        </a:solidFill>
                        <a:latin typeface="Cambria Math" panose="02040503050406030204" pitchFamily="18" charset="0"/>
                        <a:ea typeface="幼圆" panose="02010509060101010101" pitchFamily="49" charset="-122"/>
                      </a:rPr>
                      <m:t>𝟏</m:t>
                    </m:r>
                  </m:oMath>
                </a14:m>
                <a:r>
                  <a:rPr kumimoji="0" lang="en-US" altLang="zh-CN" sz="24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rPr>
                  <a:t>,</a:t>
                </a:r>
                <a:r>
                  <a:rPr kumimoji="0" lang="zh-CN" altLang="en-US" sz="2400" b="1" i="0" u="none" strike="noStrike" kern="1200" cap="none" spc="0" normalizeH="0" baseline="0" noProof="0" dirty="0">
                    <a:ln>
                      <a:noFill/>
                    </a:ln>
                    <a:solidFill>
                      <a:schemeClr val="tx1"/>
                    </a:solidFill>
                    <a:effectLst/>
                    <a:uLnTx/>
                    <a:uFillTx/>
                    <a:latin typeface="幼圆" panose="02010509060101010101" pitchFamily="49" charset="-122"/>
                    <a:ea typeface="幼圆" panose="02010509060101010101" pitchFamily="49" charset="-122"/>
                    <a:cs typeface="+mn-cs"/>
                  </a:rPr>
                  <a:t>含噪信号</a:t>
                </a:r>
                <a14:m>
                  <m:oMath xmlns:m="http://schemas.openxmlformats.org/officeDocument/2006/math">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幼圆" panose="02010509060101010101" pitchFamily="49" charset="-122"/>
                        <a:cs typeface="+mn-cs"/>
                      </a:rPr>
                      <m:t>𝒚</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幼圆" panose="02010509060101010101" pitchFamily="49" charset="-122"/>
                        <a:cs typeface="+mn-cs"/>
                      </a:rPr>
                      <m:t>=</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幼圆" panose="02010509060101010101" pitchFamily="49" charset="-122"/>
                        <a:cs typeface="+mn-cs"/>
                      </a:rPr>
                      <m:t>𝒇</m:t>
                    </m:r>
                    <m:d>
                      <m:dPr>
                        <m:ctrlP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幼圆" panose="02010509060101010101" pitchFamily="49" charset="-122"/>
                            <a:cs typeface="+mn-cs"/>
                          </a:rPr>
                        </m:ctrlPr>
                      </m:dPr>
                      <m:e>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幼圆" panose="02010509060101010101" pitchFamily="49" charset="-122"/>
                            <a:cs typeface="+mn-cs"/>
                          </a:rPr>
                          <m:t>𝒙</m:t>
                        </m:r>
                      </m:e>
                    </m:d>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幼圆" panose="02010509060101010101" pitchFamily="49" charset="-122"/>
                        <a:cs typeface="+mn-cs"/>
                      </a:rPr>
                      <m:t>+</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幼圆" panose="02010509060101010101" pitchFamily="49" charset="-122"/>
                        <a:cs typeface="+mn-cs"/>
                      </a:rPr>
                      <m:t>𝝐</m:t>
                    </m:r>
                  </m:oMath>
                </a14:m>
                <a:endPar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endParaRPr>
              </a:p>
            </p:txBody>
          </p:sp>
        </mc:Choice>
        <mc:Fallback xmlns="">
          <p:sp>
            <p:nvSpPr>
              <p:cNvPr id="7" name="矩形 6">
                <a:extLst>
                  <a:ext uri="{FF2B5EF4-FFF2-40B4-BE49-F238E27FC236}">
                    <a16:creationId xmlns:a16="http://schemas.microsoft.com/office/drawing/2014/main" id="{712529D6-9E81-4CA2-924A-3389827E80B9}"/>
                  </a:ext>
                </a:extLst>
              </p:cNvPr>
              <p:cNvSpPr>
                <a:spLocks noRot="1" noChangeAspect="1" noMove="1" noResize="1" noEditPoints="1" noAdjustHandles="1" noChangeArrowheads="1" noChangeShapeType="1" noTextEdit="1"/>
              </p:cNvSpPr>
              <p:nvPr/>
            </p:nvSpPr>
            <p:spPr>
              <a:xfrm>
                <a:off x="402400" y="940788"/>
                <a:ext cx="8339199" cy="1617174"/>
              </a:xfrm>
              <a:prstGeom prst="rect">
                <a:avLst/>
              </a:prstGeom>
              <a:blipFill>
                <a:blip r:embed="rId3"/>
                <a:stretch>
                  <a:fillRect l="-658" t="-4135" b="-451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4C95AAE-65D5-41B2-8E87-603D2AF7C9CE}"/>
              </a:ext>
            </a:extLst>
          </p:cNvPr>
          <p:cNvPicPr>
            <a:picLocks noChangeAspect="1"/>
          </p:cNvPicPr>
          <p:nvPr/>
        </p:nvPicPr>
        <p:blipFill>
          <a:blip r:embed="rId4"/>
          <a:stretch>
            <a:fillRect/>
          </a:stretch>
        </p:blipFill>
        <p:spPr>
          <a:xfrm>
            <a:off x="1339087" y="2204864"/>
            <a:ext cx="6465823" cy="4854598"/>
          </a:xfrm>
          <a:prstGeom prst="rect">
            <a:avLst/>
          </a:prstGeom>
        </p:spPr>
      </p:pic>
    </p:spTree>
    <p:extLst>
      <p:ext uri="{BB962C8B-B14F-4D97-AF65-F5344CB8AC3E}">
        <p14:creationId xmlns:p14="http://schemas.microsoft.com/office/powerpoint/2010/main" val="1800887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转音</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模拟报警（消防车？）鸣笛</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FCE21772-48DC-4761-B233-DC43AC7D75C5}"/>
              </a:ext>
            </a:extLst>
          </p:cNvPr>
          <p:cNvSpPr/>
          <p:nvPr/>
        </p:nvSpPr>
        <p:spPr>
          <a:xfrm>
            <a:off x="311802" y="890404"/>
            <a:ext cx="8712968" cy="1938992"/>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幼圆" panose="02010509060101010101" pitchFamily="49" charset="-122"/>
                <a:ea typeface="幼圆" panose="02010509060101010101" pitchFamily="49" charset="-122"/>
              </a:rPr>
              <a:t>转音的本质是连续音符内不断出现频率的变化，这里简单的将音调的频率渐渐提高两倍再慢慢降低回去。具体的编码方法是首先设定频率渐变的速度（如一个八度通过</a:t>
            </a:r>
            <a:r>
              <a:rPr lang="en-US" altLang="zh-CN" sz="2400" b="1" dirty="0">
                <a:latin typeface="幼圆" panose="02010509060101010101" pitchFamily="49" charset="-122"/>
                <a:ea typeface="幼圆" panose="02010509060101010101" pitchFamily="49" charset="-122"/>
              </a:rPr>
              <a:t>1215</a:t>
            </a:r>
            <a:r>
              <a:rPr lang="zh-CN" altLang="en-US" sz="2400" b="1" dirty="0">
                <a:latin typeface="幼圆" panose="02010509060101010101" pitchFamily="49" charset="-122"/>
                <a:ea typeface="幼圆" panose="02010509060101010101" pitchFamily="49" charset="-122"/>
              </a:rPr>
              <a:t>个周期以对数速度变化频率）。然后每一个频率</a:t>
            </a:r>
            <a:r>
              <a:rPr lang="zh-CN" altLang="en-US" sz="2400" b="1" dirty="0">
                <a:solidFill>
                  <a:srgbClr val="FF0000"/>
                </a:solidFill>
                <a:latin typeface="幼圆" panose="02010509060101010101" pitchFamily="49" charset="-122"/>
                <a:ea typeface="幼圆" panose="02010509060101010101" pitchFamily="49" charset="-122"/>
              </a:rPr>
              <a:t>仅提供一个周期的振动波</a:t>
            </a:r>
            <a:r>
              <a:rPr lang="zh-CN" altLang="en-US" sz="2400" b="1" dirty="0">
                <a:latin typeface="幼圆" panose="02010509060101010101" pitchFamily="49" charset="-122"/>
                <a:ea typeface="幼圆" panose="02010509060101010101" pitchFamily="49" charset="-122"/>
              </a:rPr>
              <a:t>，将不同频率的振动波串联后，加上包络线即可。</a:t>
            </a:r>
            <a:endParaRPr lang="en-US" altLang="zh-CN" sz="2400" b="1" dirty="0">
              <a:latin typeface="Courier New" panose="02070309020205020404" pitchFamily="49" charset="0"/>
              <a:ea typeface="幼圆" panose="02010509060101010101" pitchFamily="49" charset="-122"/>
              <a:cs typeface="Courier New" panose="02070309020205020404" pitchFamily="49" charset="0"/>
            </a:endParaRPr>
          </a:p>
        </p:txBody>
      </p:sp>
      <p:pic>
        <p:nvPicPr>
          <p:cNvPr id="4" name="图片 3">
            <a:extLst>
              <a:ext uri="{FF2B5EF4-FFF2-40B4-BE49-F238E27FC236}">
                <a16:creationId xmlns:a16="http://schemas.microsoft.com/office/drawing/2014/main" id="{D35D0615-36CD-4F9D-A498-809932D08748}"/>
              </a:ext>
            </a:extLst>
          </p:cNvPr>
          <p:cNvPicPr>
            <a:picLocks noChangeAspect="1"/>
          </p:cNvPicPr>
          <p:nvPr/>
        </p:nvPicPr>
        <p:blipFill>
          <a:blip r:embed="rId4"/>
          <a:stretch>
            <a:fillRect/>
          </a:stretch>
        </p:blipFill>
        <p:spPr>
          <a:xfrm>
            <a:off x="164055" y="3016061"/>
            <a:ext cx="4464496" cy="3411788"/>
          </a:xfrm>
          <a:prstGeom prst="rect">
            <a:avLst/>
          </a:prstGeom>
        </p:spPr>
      </p:pic>
      <p:pic>
        <p:nvPicPr>
          <p:cNvPr id="5" name="zhuanyin2">
            <a:hlinkClick r:id="" action="ppaction://media"/>
            <a:extLst>
              <a:ext uri="{FF2B5EF4-FFF2-40B4-BE49-F238E27FC236}">
                <a16:creationId xmlns:a16="http://schemas.microsoft.com/office/drawing/2014/main" id="{C52EC8E3-A86E-49D1-8DD4-6CE6FD30CB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60232" y="4225641"/>
            <a:ext cx="304800" cy="304800"/>
          </a:xfrm>
          <a:prstGeom prst="rect">
            <a:avLst/>
          </a:prstGeom>
        </p:spPr>
      </p:pic>
      <p:pic>
        <p:nvPicPr>
          <p:cNvPr id="8" name="图片 7">
            <a:extLst>
              <a:ext uri="{FF2B5EF4-FFF2-40B4-BE49-F238E27FC236}">
                <a16:creationId xmlns:a16="http://schemas.microsoft.com/office/drawing/2014/main" id="{DEA2F8E4-7126-418A-9413-908816E6A114}"/>
              </a:ext>
            </a:extLst>
          </p:cNvPr>
          <p:cNvPicPr>
            <a:picLocks noChangeAspect="1"/>
          </p:cNvPicPr>
          <p:nvPr/>
        </p:nvPicPr>
        <p:blipFill>
          <a:blip r:embed="rId6"/>
          <a:stretch>
            <a:fillRect/>
          </a:stretch>
        </p:blipFill>
        <p:spPr>
          <a:xfrm>
            <a:off x="4628551" y="3008084"/>
            <a:ext cx="4498344" cy="3411788"/>
          </a:xfrm>
          <a:prstGeom prst="rect">
            <a:avLst/>
          </a:prstGeom>
        </p:spPr>
      </p:pic>
    </p:spTree>
    <p:extLst>
      <p:ext uri="{BB962C8B-B14F-4D97-AF65-F5344CB8AC3E}">
        <p14:creationId xmlns:p14="http://schemas.microsoft.com/office/powerpoint/2010/main" val="58061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斗地主-廖峥旭">
            <a:hlinkClick r:id="" action="ppaction://media"/>
            <a:extLst>
              <a:ext uri="{FF2B5EF4-FFF2-40B4-BE49-F238E27FC236}">
                <a16:creationId xmlns:a16="http://schemas.microsoft.com/office/drawing/2014/main" id="{235F5D06-1569-4A41-A8F4-7904F5F021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49686" y="2993401"/>
            <a:ext cx="304800" cy="304800"/>
          </a:xfrm>
          <a:prstGeom prst="rect">
            <a:avLst/>
          </a:prstGeom>
        </p:spPr>
      </p:pic>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优秀的三声部音乐作品</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pic>
        <p:nvPicPr>
          <p:cNvPr id="4" name="图片 3">
            <a:extLst>
              <a:ext uri="{FF2B5EF4-FFF2-40B4-BE49-F238E27FC236}">
                <a16:creationId xmlns:a16="http://schemas.microsoft.com/office/drawing/2014/main" id="{649206C5-5ACE-4511-94CC-4318B61334AD}"/>
              </a:ext>
            </a:extLst>
          </p:cNvPr>
          <p:cNvPicPr>
            <a:picLocks noChangeAspect="1"/>
          </p:cNvPicPr>
          <p:nvPr/>
        </p:nvPicPr>
        <p:blipFill>
          <a:blip r:embed="rId5"/>
          <a:stretch>
            <a:fillRect/>
          </a:stretch>
        </p:blipFill>
        <p:spPr>
          <a:xfrm>
            <a:off x="196290" y="1352069"/>
            <a:ext cx="8751419" cy="4815595"/>
          </a:xfrm>
          <a:prstGeom prst="rect">
            <a:avLst/>
          </a:prstGeom>
        </p:spPr>
      </p:pic>
      <p:sp>
        <p:nvSpPr>
          <p:cNvPr id="6" name="矩形 5">
            <a:extLst>
              <a:ext uri="{FF2B5EF4-FFF2-40B4-BE49-F238E27FC236}">
                <a16:creationId xmlns:a16="http://schemas.microsoft.com/office/drawing/2014/main" id="{7485F670-D2ED-45F0-B9CC-74E6BD914810}"/>
              </a:ext>
            </a:extLst>
          </p:cNvPr>
          <p:cNvSpPr/>
          <p:nvPr/>
        </p:nvSpPr>
        <p:spPr>
          <a:xfrm>
            <a:off x="311802" y="890404"/>
            <a:ext cx="8712968"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zh-CN" altLang="en-US" sz="2400" b="1" dirty="0">
                <a:latin typeface="Courier New" panose="02070309020205020404" pitchFamily="49" charset="0"/>
                <a:ea typeface="幼圆" panose="02010509060101010101" pitchFamily="49" charset="-122"/>
                <a:cs typeface="Courier New" panose="02070309020205020404" pitchFamily="49" charset="0"/>
              </a:rPr>
              <a:t>作品来自数学学院</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16</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级同学</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廖峥旭</a:t>
            </a:r>
            <a:endParaRPr lang="en-US" altLang="zh-CN" sz="2400" b="1"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07983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14" y="-270343"/>
            <a:ext cx="8596412"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第</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14</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周电子版作业（</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月</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7</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日</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0</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点前提交）</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5" name="矩形 4">
            <a:extLst>
              <a:ext uri="{FF2B5EF4-FFF2-40B4-BE49-F238E27FC236}">
                <a16:creationId xmlns:a16="http://schemas.microsoft.com/office/drawing/2014/main" id="{664C0063-0D38-45C3-A014-EABEF14E3AED}"/>
              </a:ext>
            </a:extLst>
          </p:cNvPr>
          <p:cNvSpPr/>
          <p:nvPr/>
        </p:nvSpPr>
        <p:spPr>
          <a:xfrm>
            <a:off x="251520" y="845268"/>
            <a:ext cx="8438666" cy="830997"/>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作业请于</a:t>
            </a:r>
            <a:r>
              <a:rPr lang="en-US" altLang="zh-CN" sz="2400" b="1" dirty="0">
                <a:solidFill>
                  <a:prstClr val="black"/>
                </a:solidFill>
                <a:latin typeface="+mj-ea"/>
                <a:ea typeface="+mj-ea"/>
              </a:rPr>
              <a:t>12</a:t>
            </a:r>
            <a:r>
              <a:rPr lang="zh-CN" altLang="en-US" sz="2400" b="1" dirty="0">
                <a:solidFill>
                  <a:prstClr val="black"/>
                </a:solidFill>
                <a:latin typeface="+mj-ea"/>
                <a:ea typeface="+mj-ea"/>
              </a:rPr>
              <a:t>月</a:t>
            </a:r>
            <a:r>
              <a:rPr lang="en-US" altLang="zh-CN" sz="2400" b="1" dirty="0">
                <a:solidFill>
                  <a:prstClr val="black"/>
                </a:solidFill>
                <a:latin typeface="+mj-ea"/>
                <a:ea typeface="+mj-ea"/>
              </a:rPr>
              <a:t>6</a:t>
            </a:r>
            <a:r>
              <a:rPr lang="zh-CN" altLang="en-US" sz="2400" b="1" dirty="0">
                <a:solidFill>
                  <a:prstClr val="black"/>
                </a:solidFill>
                <a:latin typeface="+mj-ea"/>
                <a:ea typeface="+mj-ea"/>
              </a:rPr>
              <a:t>日</a:t>
            </a:r>
            <a:r>
              <a:rPr lang="en-US" altLang="zh-CN" sz="2400" b="1" dirty="0">
                <a:solidFill>
                  <a:prstClr val="black"/>
                </a:solidFill>
                <a:latin typeface="+mj-ea"/>
                <a:ea typeface="+mj-ea"/>
              </a:rPr>
              <a:t>23:59:59</a:t>
            </a:r>
            <a:r>
              <a:rPr lang="zh-CN" altLang="en-US" sz="2400" b="1" dirty="0">
                <a:solidFill>
                  <a:prstClr val="black"/>
                </a:solidFill>
                <a:latin typeface="+mj-ea"/>
                <a:ea typeface="+mj-ea"/>
              </a:rPr>
              <a:t>或以前提交到电子邮箱 </a:t>
            </a:r>
            <a:r>
              <a:rPr lang="en-US" altLang="zh-CN" sz="2400" b="1" dirty="0">
                <a:solidFill>
                  <a:prstClr val="black"/>
                </a:solidFill>
                <a:latin typeface="+mj-ea"/>
                <a:ea typeface="+mj-ea"/>
                <a:hlinkClick r:id="rId3"/>
              </a:rPr>
              <a:t>sysumatlab@163.com</a:t>
            </a:r>
            <a:r>
              <a:rPr lang="en-US" altLang="zh-CN" sz="2400" b="1" dirty="0">
                <a:solidFill>
                  <a:prstClr val="black"/>
                </a:solidFill>
                <a:latin typeface="+mj-ea"/>
                <a:ea typeface="+mj-ea"/>
              </a:rPr>
              <a:t> </a:t>
            </a:r>
            <a:endParaRPr lang="en-US" altLang="zh-CN" sz="2400" b="1" dirty="0">
              <a:solidFill>
                <a:srgbClr val="FF0000"/>
              </a:solidFill>
              <a:latin typeface="+mj-ea"/>
              <a:ea typeface="+mj-ea"/>
            </a:endParaRPr>
          </a:p>
        </p:txBody>
      </p:sp>
      <p:sp>
        <p:nvSpPr>
          <p:cNvPr id="9" name="矩形 8">
            <a:extLst>
              <a:ext uri="{FF2B5EF4-FFF2-40B4-BE49-F238E27FC236}">
                <a16:creationId xmlns:a16="http://schemas.microsoft.com/office/drawing/2014/main" id="{B955882B-C59C-4E6A-9576-29469D8FCEA9}"/>
              </a:ext>
            </a:extLst>
          </p:cNvPr>
          <p:cNvSpPr/>
          <p:nvPr/>
        </p:nvSpPr>
        <p:spPr>
          <a:xfrm>
            <a:off x="217848" y="1844824"/>
            <a:ext cx="8438666"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latin typeface="+mj-ea"/>
                <a:ea typeface="+mj-ea"/>
              </a:rPr>
              <a:t>邮件标题格式：“</a:t>
            </a:r>
            <a:r>
              <a:rPr lang="en-US" altLang="zh-CN" sz="2400" b="1" dirty="0">
                <a:latin typeface="+mj-ea"/>
                <a:ea typeface="+mj-ea"/>
              </a:rPr>
              <a:t>05370038</a:t>
            </a:r>
            <a:r>
              <a:rPr lang="zh-CN" altLang="en-US" sz="2400" b="1" dirty="0">
                <a:latin typeface="+mj-ea"/>
                <a:ea typeface="+mj-ea"/>
              </a:rPr>
              <a:t>；李嘉；周二班；第十四周作业”</a:t>
            </a:r>
            <a:endParaRPr lang="en-US" altLang="zh-CN" sz="2400" b="1" dirty="0">
              <a:latin typeface="+mj-ea"/>
              <a:ea typeface="+mj-ea"/>
            </a:endParaRPr>
          </a:p>
        </p:txBody>
      </p:sp>
      <p:sp>
        <p:nvSpPr>
          <p:cNvPr id="10" name="矩形 9">
            <a:extLst>
              <a:ext uri="{FF2B5EF4-FFF2-40B4-BE49-F238E27FC236}">
                <a16:creationId xmlns:a16="http://schemas.microsoft.com/office/drawing/2014/main" id="{4E2B24ED-E66A-40F6-879C-4579C863812A}"/>
              </a:ext>
            </a:extLst>
          </p:cNvPr>
          <p:cNvSpPr/>
          <p:nvPr/>
        </p:nvSpPr>
        <p:spPr>
          <a:xfrm>
            <a:off x="205718" y="2610360"/>
            <a:ext cx="8438666" cy="2015936"/>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latin typeface="+mj-ea"/>
                <a:ea typeface="+mj-ea"/>
              </a:rPr>
              <a:t>请将所有题目的</a:t>
            </a:r>
            <a:r>
              <a:rPr lang="zh-CN" altLang="en-US" sz="2400" b="1" dirty="0">
                <a:solidFill>
                  <a:schemeClr val="accent2"/>
                </a:solidFill>
                <a:latin typeface="+mj-ea"/>
                <a:ea typeface="+mj-ea"/>
              </a:rPr>
              <a:t>方法设计（如果有）、代码、运行结果、绘图结果（如果有）</a:t>
            </a:r>
            <a:r>
              <a:rPr lang="zh-CN" altLang="en-US" sz="2400" b="1" dirty="0">
                <a:latin typeface="+mj-ea"/>
                <a:ea typeface="+mj-ea"/>
              </a:rPr>
              <a:t>，放于</a:t>
            </a:r>
            <a:r>
              <a:rPr lang="zh-CN" altLang="en-US" sz="2400" b="1" dirty="0">
                <a:solidFill>
                  <a:srgbClr val="FF0000"/>
                </a:solidFill>
                <a:latin typeface="+mj-ea"/>
                <a:ea typeface="+mj-ea"/>
              </a:rPr>
              <a:t>同一个</a:t>
            </a:r>
            <a:r>
              <a:rPr lang="en-US" altLang="zh-CN" sz="2400" b="1" dirty="0">
                <a:solidFill>
                  <a:srgbClr val="FF0000"/>
                </a:solidFill>
                <a:latin typeface="+mj-ea"/>
                <a:ea typeface="+mj-ea"/>
              </a:rPr>
              <a:t>pdf(</a:t>
            </a:r>
            <a:r>
              <a:rPr lang="zh-CN" altLang="en-US" sz="2400" b="1" dirty="0">
                <a:solidFill>
                  <a:srgbClr val="FF0000"/>
                </a:solidFill>
                <a:latin typeface="+mj-ea"/>
                <a:ea typeface="+mj-ea"/>
              </a:rPr>
              <a:t>推荐使用）文件</a:t>
            </a:r>
            <a:r>
              <a:rPr lang="zh-CN" altLang="en-US" sz="2400" b="1" dirty="0">
                <a:latin typeface="+mj-ea"/>
                <a:ea typeface="+mj-ea"/>
              </a:rPr>
              <a:t>内（</a:t>
            </a:r>
            <a:r>
              <a:rPr lang="en-US" altLang="zh-CN" sz="2400" b="1" dirty="0">
                <a:latin typeface="+mj-ea"/>
                <a:ea typeface="+mj-ea"/>
              </a:rPr>
              <a:t>doc</a:t>
            </a:r>
            <a:r>
              <a:rPr lang="zh-CN" altLang="en-US" sz="2400" b="1" dirty="0">
                <a:latin typeface="+mj-ea"/>
                <a:ea typeface="+mj-ea"/>
              </a:rPr>
              <a:t>或</a:t>
            </a:r>
            <a:r>
              <a:rPr lang="en-US" altLang="zh-CN" sz="2400" b="1" dirty="0" err="1">
                <a:latin typeface="+mj-ea"/>
                <a:ea typeface="+mj-ea"/>
              </a:rPr>
              <a:t>docx</a:t>
            </a:r>
            <a:r>
              <a:rPr lang="zh-CN" altLang="en-US" sz="2400" b="1" dirty="0">
                <a:latin typeface="+mj-ea"/>
                <a:ea typeface="+mj-ea"/>
              </a:rPr>
              <a:t>也可）。因为本次作业需要传送一些音乐文件，所以可以将</a:t>
            </a:r>
            <a:r>
              <a:rPr lang="en-US" altLang="zh-CN" sz="2400" b="1" dirty="0">
                <a:latin typeface="+mj-ea"/>
                <a:ea typeface="+mj-ea"/>
              </a:rPr>
              <a:t>pdf</a:t>
            </a:r>
            <a:r>
              <a:rPr lang="zh-CN" altLang="en-US" sz="2400" b="1" dirty="0">
                <a:latin typeface="+mj-ea"/>
                <a:ea typeface="+mj-ea"/>
              </a:rPr>
              <a:t>文件与必要的音乐文件一同打包为</a:t>
            </a:r>
            <a:r>
              <a:rPr lang="en-US" altLang="zh-CN" sz="2400" b="1" dirty="0">
                <a:solidFill>
                  <a:srgbClr val="FF0000"/>
                </a:solidFill>
                <a:latin typeface="+mj-ea"/>
                <a:ea typeface="+mj-ea"/>
              </a:rPr>
              <a:t>zip</a:t>
            </a:r>
          </a:p>
          <a:p>
            <a:pPr>
              <a:spcBef>
                <a:spcPts val="580"/>
              </a:spcBef>
              <a:buClr>
                <a:srgbClr val="00B050"/>
              </a:buClr>
              <a:buSzPct val="85000"/>
            </a:pPr>
            <a:r>
              <a:rPr lang="zh-CN" altLang="en-US" sz="2400" b="1" dirty="0">
                <a:solidFill>
                  <a:srgbClr val="FF0000"/>
                </a:solidFill>
                <a:latin typeface="+mj-ea"/>
                <a:ea typeface="+mj-ea"/>
              </a:rPr>
              <a:t>或</a:t>
            </a:r>
            <a:r>
              <a:rPr lang="en-US" altLang="zh-CN" sz="2400" b="1" dirty="0" err="1">
                <a:solidFill>
                  <a:srgbClr val="FF0000"/>
                </a:solidFill>
                <a:latin typeface="+mj-ea"/>
                <a:ea typeface="+mj-ea"/>
              </a:rPr>
              <a:t>rar</a:t>
            </a:r>
            <a:r>
              <a:rPr lang="zh-CN" altLang="en-US" sz="2400" b="1" dirty="0">
                <a:latin typeface="+mj-ea"/>
                <a:ea typeface="+mj-ea"/>
              </a:rPr>
              <a:t>文件放置于附件。</a:t>
            </a:r>
            <a:r>
              <a:rPr lang="zh-CN" altLang="en-US" sz="2400" b="1" dirty="0">
                <a:solidFill>
                  <a:srgbClr val="FF0000"/>
                </a:solidFill>
                <a:latin typeface="+mj-ea"/>
                <a:ea typeface="+mj-ea"/>
              </a:rPr>
              <a:t>分几个文件做附件也可以</a:t>
            </a:r>
            <a:r>
              <a:rPr lang="zh-CN" altLang="en-US" sz="2400" b="1" dirty="0">
                <a:latin typeface="+mj-ea"/>
                <a:ea typeface="+mj-ea"/>
              </a:rPr>
              <a:t>。</a:t>
            </a:r>
            <a:endParaRPr lang="en-US" altLang="zh-CN" sz="2400" b="1" dirty="0">
              <a:latin typeface="+mj-ea"/>
              <a:ea typeface="+mj-ea"/>
            </a:endParaRPr>
          </a:p>
        </p:txBody>
      </p:sp>
      <p:sp>
        <p:nvSpPr>
          <p:cNvPr id="11" name="矩形 10">
            <a:extLst>
              <a:ext uri="{FF2B5EF4-FFF2-40B4-BE49-F238E27FC236}">
                <a16:creationId xmlns:a16="http://schemas.microsoft.com/office/drawing/2014/main" id="{B572A6C9-3817-4188-849E-D0093D7C5B01}"/>
              </a:ext>
            </a:extLst>
          </p:cNvPr>
          <p:cNvSpPr/>
          <p:nvPr/>
        </p:nvSpPr>
        <p:spPr>
          <a:xfrm>
            <a:off x="217848" y="4728273"/>
            <a:ext cx="8438666" cy="830997"/>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latin typeface="+mj-ea"/>
                <a:ea typeface="+mj-ea"/>
              </a:rPr>
              <a:t>实验报告提交后会收到自动回复，迟交者按一天</a:t>
            </a:r>
            <a:r>
              <a:rPr lang="en-US" altLang="zh-CN" sz="2400" b="1" dirty="0">
                <a:latin typeface="+mj-ea"/>
                <a:ea typeface="+mj-ea"/>
              </a:rPr>
              <a:t>1</a:t>
            </a:r>
            <a:r>
              <a:rPr lang="zh-CN" altLang="en-US" sz="2400" b="1" dirty="0">
                <a:latin typeface="+mj-ea"/>
                <a:ea typeface="+mj-ea"/>
              </a:rPr>
              <a:t>级来扣分。</a:t>
            </a:r>
            <a:r>
              <a:rPr lang="en-US" altLang="zh-CN" sz="2400" b="1" dirty="0">
                <a:latin typeface="+mj-ea"/>
                <a:ea typeface="+mj-ea"/>
              </a:rPr>
              <a:t>1</a:t>
            </a:r>
            <a:r>
              <a:rPr lang="zh-CN" altLang="en-US" sz="2400" b="1" dirty="0">
                <a:latin typeface="+mj-ea"/>
                <a:ea typeface="+mj-ea"/>
              </a:rPr>
              <a:t>级折合总评约等于</a:t>
            </a:r>
            <a:r>
              <a:rPr lang="en-US" altLang="zh-CN" sz="2400" b="1" dirty="0">
                <a:latin typeface="+mj-ea"/>
                <a:ea typeface="+mj-ea"/>
              </a:rPr>
              <a:t>0.2-0.5</a:t>
            </a:r>
            <a:r>
              <a:rPr lang="zh-CN" altLang="en-US" sz="2400" b="1" dirty="0">
                <a:latin typeface="+mj-ea"/>
                <a:ea typeface="+mj-ea"/>
              </a:rPr>
              <a:t>分</a:t>
            </a:r>
            <a:r>
              <a:rPr lang="en-US" altLang="zh-CN" sz="2400" b="1" dirty="0">
                <a:latin typeface="+mj-ea"/>
                <a:ea typeface="+mj-ea"/>
              </a:rPr>
              <a:t>.</a:t>
            </a:r>
          </a:p>
        </p:txBody>
      </p:sp>
      <p:sp>
        <p:nvSpPr>
          <p:cNvPr id="12" name="矩形 11">
            <a:extLst>
              <a:ext uri="{FF2B5EF4-FFF2-40B4-BE49-F238E27FC236}">
                <a16:creationId xmlns:a16="http://schemas.microsoft.com/office/drawing/2014/main" id="{29E9C669-695B-4D4B-B0DF-7DB6762DBD86}"/>
              </a:ext>
            </a:extLst>
          </p:cNvPr>
          <p:cNvSpPr/>
          <p:nvPr/>
        </p:nvSpPr>
        <p:spPr>
          <a:xfrm>
            <a:off x="224177" y="5733256"/>
            <a:ext cx="8438666" cy="830997"/>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latin typeface="+mj-ea"/>
                <a:ea typeface="+mj-ea"/>
              </a:rPr>
              <a:t>请勿抄袭，一经发现，最终总评不超过</a:t>
            </a:r>
            <a:r>
              <a:rPr lang="en-US" altLang="zh-CN" sz="2400" b="1" dirty="0">
                <a:latin typeface="+mj-ea"/>
                <a:ea typeface="+mj-ea"/>
              </a:rPr>
              <a:t>80</a:t>
            </a:r>
            <a:r>
              <a:rPr lang="zh-CN" altLang="en-US" sz="2400" b="1" dirty="0">
                <a:latin typeface="+mj-ea"/>
                <a:ea typeface="+mj-ea"/>
              </a:rPr>
              <a:t>。两次抄袭等于挂科。</a:t>
            </a:r>
            <a:endParaRPr lang="en-US" altLang="zh-CN" sz="2400" b="1" dirty="0">
              <a:latin typeface="+mj-ea"/>
              <a:ea typeface="+mj-ea"/>
            </a:endParaRPr>
          </a:p>
        </p:txBody>
      </p:sp>
    </p:spTree>
    <p:extLst>
      <p:ext uri="{BB962C8B-B14F-4D97-AF65-F5344CB8AC3E}">
        <p14:creationId xmlns:p14="http://schemas.microsoft.com/office/powerpoint/2010/main" val="281730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0343"/>
            <a:ext cx="8438666" cy="1143000"/>
          </a:xfrm>
        </p:spPr>
        <p:txBody>
          <a:bodyPr>
            <a:normAutofit fontScale="90000"/>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第</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14</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周电子版作业（</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月</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7</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日</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0</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点前提交）</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64C0063-0D38-45C3-A014-EABEF14E3AED}"/>
                  </a:ext>
                </a:extLst>
              </p:cNvPr>
              <p:cNvSpPr/>
              <p:nvPr/>
            </p:nvSpPr>
            <p:spPr>
              <a:xfrm>
                <a:off x="251520" y="784426"/>
                <a:ext cx="8438666" cy="2429832"/>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Q1. </a:t>
                </a:r>
                <a:r>
                  <a:rPr lang="zh-CN" altLang="en-US" sz="2400" b="1" dirty="0">
                    <a:solidFill>
                      <a:prstClr val="black"/>
                    </a:solidFill>
                    <a:latin typeface="+mj-ea"/>
                    <a:ea typeface="+mj-ea"/>
                  </a:rPr>
                  <a:t>设</a:t>
                </a:r>
                <a14:m>
                  <m:oMath xmlns:m="http://schemas.openxmlformats.org/officeDocument/2006/math">
                    <m:r>
                      <a:rPr lang="en-US" altLang="zh-CN" sz="2400" b="1" i="1" smtClean="0">
                        <a:solidFill>
                          <a:prstClr val="black"/>
                        </a:solidFill>
                        <a:latin typeface="Cambria Math" panose="02040503050406030204" pitchFamily="18" charset="0"/>
                        <a:ea typeface="+mj-ea"/>
                      </a:rPr>
                      <m:t>𝒇</m:t>
                    </m:r>
                    <m:d>
                      <m:dPr>
                        <m:ctrlPr>
                          <a:rPr lang="en-US" altLang="zh-CN" sz="2400" b="1" i="1" smtClean="0">
                            <a:solidFill>
                              <a:prstClr val="black"/>
                            </a:solidFill>
                            <a:latin typeface="Cambria Math" panose="02040503050406030204" pitchFamily="18" charset="0"/>
                            <a:ea typeface="+mj-ea"/>
                          </a:rPr>
                        </m:ctrlPr>
                      </m:dPr>
                      <m:e>
                        <m:r>
                          <a:rPr lang="en-US" altLang="zh-CN" sz="2400" b="1" i="1" smtClean="0">
                            <a:solidFill>
                              <a:prstClr val="black"/>
                            </a:solidFill>
                            <a:latin typeface="Cambria Math" panose="02040503050406030204" pitchFamily="18" charset="0"/>
                            <a:ea typeface="+mj-ea"/>
                          </a:rPr>
                          <m:t>𝒙</m:t>
                        </m:r>
                      </m:e>
                    </m:d>
                    <m:r>
                      <a:rPr lang="en-US" altLang="zh-CN" sz="2400" b="1" i="1" smtClean="0">
                        <a:solidFill>
                          <a:prstClr val="black"/>
                        </a:solidFill>
                        <a:latin typeface="Cambria Math" panose="02040503050406030204" pitchFamily="18" charset="0"/>
                        <a:ea typeface="+mj-ea"/>
                      </a:rPr>
                      <m:t>=</m:t>
                    </m:r>
                    <m:func>
                      <m:funcPr>
                        <m:ctrlPr>
                          <a:rPr lang="en-US" altLang="zh-CN" sz="2400" b="1" i="1" smtClean="0">
                            <a:solidFill>
                              <a:prstClr val="black"/>
                            </a:solidFill>
                            <a:latin typeface="Cambria Math" panose="02040503050406030204" pitchFamily="18" charset="0"/>
                            <a:ea typeface="+mj-ea"/>
                          </a:rPr>
                        </m:ctrlPr>
                      </m:funcPr>
                      <m:fName>
                        <m:r>
                          <m:rPr>
                            <m:sty m:val="p"/>
                          </m:rPr>
                          <a:rPr lang="en-US" altLang="zh-CN" sz="2400" b="0" i="0" smtClean="0">
                            <a:solidFill>
                              <a:prstClr val="black"/>
                            </a:solidFill>
                            <a:latin typeface="Cambria Math" panose="02040503050406030204" pitchFamily="18" charset="0"/>
                            <a:ea typeface="+mj-ea"/>
                          </a:rPr>
                          <m:t>sin</m:t>
                        </m:r>
                      </m:fName>
                      <m:e>
                        <m:r>
                          <a:rPr lang="en-US" altLang="zh-CN" sz="2400" b="1" i="1" smtClean="0">
                            <a:solidFill>
                              <a:prstClr val="black"/>
                            </a:solidFill>
                            <a:latin typeface="Cambria Math" panose="02040503050406030204" pitchFamily="18" charset="0"/>
                            <a:ea typeface="+mj-ea"/>
                          </a:rPr>
                          <m:t>𝟐</m:t>
                        </m:r>
                        <m:r>
                          <a:rPr lang="en-US" altLang="zh-CN" sz="2400" b="1" i="1" smtClean="0">
                            <a:solidFill>
                              <a:prstClr val="black"/>
                            </a:solidFill>
                            <a:latin typeface="Cambria Math" panose="02040503050406030204" pitchFamily="18" charset="0"/>
                            <a:ea typeface="+mj-ea"/>
                          </a:rPr>
                          <m:t>𝒙</m:t>
                        </m:r>
                      </m:e>
                    </m:func>
                    <m:r>
                      <a:rPr lang="en-US" altLang="zh-CN" sz="2400" b="1" i="1" smtClean="0">
                        <a:solidFill>
                          <a:prstClr val="black"/>
                        </a:solidFill>
                        <a:latin typeface="Cambria Math" panose="02040503050406030204" pitchFamily="18" charset="0"/>
                        <a:ea typeface="+mj-ea"/>
                      </a:rPr>
                      <m:t>,</m:t>
                    </m:r>
                    <m:r>
                      <a:rPr lang="en-US" altLang="zh-CN" sz="2400" b="1" i="1" smtClean="0">
                        <a:solidFill>
                          <a:prstClr val="black"/>
                        </a:solidFill>
                        <a:latin typeface="Cambria Math" panose="02040503050406030204" pitchFamily="18" charset="0"/>
                        <a:ea typeface="+mj-ea"/>
                      </a:rPr>
                      <m:t>𝒙</m:t>
                    </m:r>
                    <m:r>
                      <a:rPr lang="en-US" altLang="zh-CN" sz="2400" b="1" i="1" smtClean="0">
                        <a:solidFill>
                          <a:prstClr val="black"/>
                        </a:solidFill>
                        <a:latin typeface="Cambria Math" panose="02040503050406030204" pitchFamily="18" charset="0"/>
                        <a:ea typeface="+mj-ea"/>
                      </a:rPr>
                      <m:t>∈[</m:t>
                    </m:r>
                    <m:r>
                      <a:rPr lang="en-US" altLang="zh-CN" sz="2400" b="1" i="1" smtClean="0">
                        <a:solidFill>
                          <a:prstClr val="black"/>
                        </a:solidFill>
                        <a:latin typeface="Cambria Math" panose="02040503050406030204" pitchFamily="18" charset="0"/>
                        <a:ea typeface="+mj-ea"/>
                      </a:rPr>
                      <m:t>𝟎</m:t>
                    </m:r>
                    <m:r>
                      <a:rPr lang="en-US" altLang="zh-CN" sz="2400" b="1" i="1" smtClean="0">
                        <a:solidFill>
                          <a:prstClr val="black"/>
                        </a:solidFill>
                        <a:latin typeface="Cambria Math" panose="02040503050406030204" pitchFamily="18" charset="0"/>
                        <a:ea typeface="+mj-ea"/>
                      </a:rPr>
                      <m:t>,</m:t>
                    </m:r>
                    <m:r>
                      <a:rPr lang="en-US" altLang="zh-CN" sz="2400" b="1" i="1" smtClean="0">
                        <a:solidFill>
                          <a:prstClr val="black"/>
                        </a:solidFill>
                        <a:latin typeface="Cambria Math" panose="02040503050406030204" pitchFamily="18" charset="0"/>
                        <a:ea typeface="+mj-ea"/>
                      </a:rPr>
                      <m:t>𝟐</m:t>
                    </m:r>
                    <m:r>
                      <a:rPr lang="en-US" altLang="zh-CN" sz="2400" b="1" i="1" smtClean="0">
                        <a:solidFill>
                          <a:prstClr val="black"/>
                        </a:solidFill>
                        <a:latin typeface="Cambria Math" panose="02040503050406030204" pitchFamily="18" charset="0"/>
                        <a:ea typeface="+mj-ea"/>
                      </a:rPr>
                      <m:t>𝝅</m:t>
                    </m:r>
                    <m:r>
                      <a:rPr lang="en-US" altLang="zh-CN" sz="2400" b="1" i="1" smtClean="0">
                        <a:solidFill>
                          <a:schemeClr val="tx1"/>
                        </a:solidFill>
                        <a:latin typeface="Cambria Math" panose="02040503050406030204" pitchFamily="18" charset="0"/>
                        <a:ea typeface="+mj-ea"/>
                      </a:rPr>
                      <m:t>]</m:t>
                    </m:r>
                  </m:oMath>
                </a14:m>
                <a:r>
                  <a:rPr lang="zh-CN" altLang="en-US" sz="2400" b="1" dirty="0">
                    <a:solidFill>
                      <a:schemeClr val="tx1"/>
                    </a:solidFill>
                    <a:latin typeface="+mj-ea"/>
                    <a:ea typeface="+mj-ea"/>
                  </a:rPr>
                  <a:t>，假设采样间距为</a:t>
                </a:r>
                <a14:m>
                  <m:oMath xmlns:m="http://schemas.openxmlformats.org/officeDocument/2006/math">
                    <m:f>
                      <m:fPr>
                        <m:ctrlPr>
                          <a:rPr lang="en-US" altLang="zh-CN" sz="2400" b="1" i="1" smtClean="0">
                            <a:solidFill>
                              <a:schemeClr val="tx1"/>
                            </a:solidFill>
                            <a:latin typeface="Cambria Math" panose="02040503050406030204" pitchFamily="18" charset="0"/>
                            <a:ea typeface="+mj-ea"/>
                          </a:rPr>
                        </m:ctrlPr>
                      </m:fPr>
                      <m:num>
                        <m:r>
                          <a:rPr lang="en-US" altLang="zh-CN" sz="2400" b="1" i="1" smtClean="0">
                            <a:solidFill>
                              <a:schemeClr val="tx1"/>
                            </a:solidFill>
                            <a:latin typeface="Cambria Math" panose="02040503050406030204" pitchFamily="18" charset="0"/>
                            <a:ea typeface="+mj-ea"/>
                          </a:rPr>
                          <m:t>𝝅</m:t>
                        </m:r>
                      </m:num>
                      <m:den>
                        <m:r>
                          <a:rPr lang="en-US" altLang="zh-CN" sz="2400" b="1" i="1" smtClean="0">
                            <a:solidFill>
                              <a:schemeClr val="tx1"/>
                            </a:solidFill>
                            <a:latin typeface="Cambria Math" panose="02040503050406030204" pitchFamily="18" charset="0"/>
                            <a:ea typeface="+mj-ea"/>
                          </a:rPr>
                          <m:t>𝟓𝟎</m:t>
                        </m:r>
                      </m:den>
                    </m:f>
                    <m:r>
                      <a:rPr lang="zh-CN" altLang="en-US" sz="2400" b="1" i="1">
                        <a:latin typeface="Cambria Math" panose="02040503050406030204" pitchFamily="18" charset="0"/>
                        <a:ea typeface="+mj-ea"/>
                      </a:rPr>
                      <m:t>。</m:t>
                    </m:r>
                  </m:oMath>
                </a14:m>
                <a:r>
                  <a:rPr lang="zh-CN" altLang="en-US" sz="2400" b="1" dirty="0">
                    <a:solidFill>
                      <a:prstClr val="black"/>
                    </a:solidFill>
                    <a:latin typeface="幼圆" panose="02010509060101010101" pitchFamily="49" charset="-122"/>
                    <a:ea typeface="幼圆" panose="02010509060101010101" pitchFamily="49" charset="-122"/>
                  </a:rPr>
                  <a:t>类似于今天的例题，设</a:t>
                </a:r>
                <a14:m>
                  <m:oMath xmlns:m="http://schemas.openxmlformats.org/officeDocument/2006/math">
                    <m:r>
                      <a:rPr lang="en-US" altLang="zh-CN" sz="2400" b="1" i="1">
                        <a:solidFill>
                          <a:prstClr val="black"/>
                        </a:solidFill>
                        <a:latin typeface="Cambria Math" panose="02040503050406030204" pitchFamily="18" charset="0"/>
                        <a:ea typeface="+mj-ea"/>
                      </a:rPr>
                      <m:t>𝒚</m:t>
                    </m:r>
                    <m:d>
                      <m:dPr>
                        <m:ctrlPr>
                          <a:rPr lang="en-US" altLang="zh-CN" sz="2400" b="1" i="1">
                            <a:solidFill>
                              <a:prstClr val="black"/>
                            </a:solidFill>
                            <a:latin typeface="Cambria Math" panose="02040503050406030204" pitchFamily="18" charset="0"/>
                            <a:ea typeface="+mj-ea"/>
                          </a:rPr>
                        </m:ctrlPr>
                      </m:dPr>
                      <m:e>
                        <m:r>
                          <a:rPr lang="en-US" altLang="zh-CN" sz="2400" b="1" i="1">
                            <a:solidFill>
                              <a:prstClr val="black"/>
                            </a:solidFill>
                            <a:latin typeface="Cambria Math" panose="02040503050406030204" pitchFamily="18" charset="0"/>
                            <a:ea typeface="+mj-ea"/>
                          </a:rPr>
                          <m:t>𝒙</m:t>
                        </m:r>
                      </m:e>
                    </m:d>
                    <m:r>
                      <a:rPr lang="en-US" altLang="zh-CN" sz="2400" b="1" i="1">
                        <a:solidFill>
                          <a:prstClr val="black"/>
                        </a:solidFill>
                        <a:latin typeface="Cambria Math" panose="02040503050406030204" pitchFamily="18" charset="0"/>
                        <a:ea typeface="+mj-ea"/>
                      </a:rPr>
                      <m:t>=</m:t>
                    </m:r>
                    <m:r>
                      <a:rPr lang="en-US" altLang="zh-CN" sz="2400" b="1" i="1">
                        <a:solidFill>
                          <a:prstClr val="black"/>
                        </a:solidFill>
                        <a:latin typeface="Cambria Math" panose="02040503050406030204" pitchFamily="18" charset="0"/>
                        <a:ea typeface="+mj-ea"/>
                      </a:rPr>
                      <m:t>𝒇</m:t>
                    </m:r>
                    <m:d>
                      <m:dPr>
                        <m:ctrlPr>
                          <a:rPr lang="en-US" altLang="zh-CN" sz="2400" b="1" i="1">
                            <a:solidFill>
                              <a:prstClr val="black"/>
                            </a:solidFill>
                            <a:latin typeface="Cambria Math" panose="02040503050406030204" pitchFamily="18" charset="0"/>
                            <a:ea typeface="+mj-ea"/>
                          </a:rPr>
                        </m:ctrlPr>
                      </m:dPr>
                      <m:e>
                        <m:r>
                          <a:rPr lang="en-US" altLang="zh-CN" sz="2400" b="1" i="1">
                            <a:solidFill>
                              <a:prstClr val="black"/>
                            </a:solidFill>
                            <a:latin typeface="Cambria Math" panose="02040503050406030204" pitchFamily="18" charset="0"/>
                            <a:ea typeface="+mj-ea"/>
                          </a:rPr>
                          <m:t>𝒙</m:t>
                        </m:r>
                      </m:e>
                    </m:d>
                    <m:r>
                      <a:rPr lang="en-US" altLang="zh-CN" sz="2400" b="1" i="1">
                        <a:solidFill>
                          <a:prstClr val="black"/>
                        </a:solidFill>
                        <a:latin typeface="Cambria Math" panose="02040503050406030204" pitchFamily="18" charset="0"/>
                        <a:ea typeface="+mj-ea"/>
                      </a:rPr>
                      <m:t>+</m:t>
                    </m:r>
                    <m:r>
                      <a:rPr lang="en-US" altLang="zh-CN" sz="2400" b="1" i="1">
                        <a:solidFill>
                          <a:prstClr val="black"/>
                        </a:solidFill>
                        <a:latin typeface="Cambria Math" panose="02040503050406030204" pitchFamily="18" charset="0"/>
                        <a:ea typeface="+mj-ea"/>
                      </a:rPr>
                      <m:t>𝝐</m:t>
                    </m:r>
                  </m:oMath>
                </a14:m>
                <a:r>
                  <a:rPr lang="zh-CN" altLang="en-US" sz="2400" b="1" dirty="0">
                    <a:solidFill>
                      <a:prstClr val="black"/>
                    </a:solidFill>
                    <a:latin typeface="幼圆" panose="02010509060101010101" pitchFamily="49" charset="-122"/>
                    <a:ea typeface="幼圆" panose="02010509060101010101" pitchFamily="49" charset="-122"/>
                  </a:rPr>
                  <a:t>，在设定</a:t>
                </a:r>
                <a:r>
                  <a:rPr lang="en-US" altLang="zh-CN" sz="2400" b="1" dirty="0" err="1">
                    <a:solidFill>
                      <a:srgbClr val="9B2D1F"/>
                    </a:solidFill>
                    <a:latin typeface="Courier New" panose="02070309020205020404" pitchFamily="49" charset="0"/>
                    <a:ea typeface="幼圆" panose="02010509060101010101" pitchFamily="49" charset="-122"/>
                    <a:cs typeface="Courier New" panose="02070309020205020404" pitchFamily="49" charset="0"/>
                  </a:rPr>
                  <a:t>rng</a:t>
                </a: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 default</a:t>
                </a:r>
                <a:r>
                  <a:rPr lang="zh-CN" altLang="en-US" sz="2400" b="1" dirty="0">
                    <a:solidFill>
                      <a:prstClr val="black"/>
                    </a:solidFill>
                    <a:latin typeface="幼圆" panose="02010509060101010101" pitchFamily="49" charset="-122"/>
                    <a:ea typeface="幼圆" panose="02010509060101010101" pitchFamily="49" charset="-122"/>
                  </a:rPr>
                  <a:t>后，设</a:t>
                </a:r>
                <a14:m>
                  <m:oMath xmlns:m="http://schemas.openxmlformats.org/officeDocument/2006/math">
                    <m:r>
                      <a:rPr lang="en-US" altLang="zh-CN" sz="2400" b="1" i="1">
                        <a:solidFill>
                          <a:prstClr val="black"/>
                        </a:solidFill>
                        <a:latin typeface="Cambria Math" panose="02040503050406030204" pitchFamily="18" charset="0"/>
                        <a:ea typeface="+mj-ea"/>
                      </a:rPr>
                      <m:t>𝝐</m:t>
                    </m:r>
                  </m:oMath>
                </a14:m>
                <a:r>
                  <a:rPr lang="zh-CN" altLang="en-US" sz="2400" b="1" dirty="0">
                    <a:solidFill>
                      <a:prstClr val="black"/>
                    </a:solidFill>
                    <a:latin typeface="幼圆" panose="02010509060101010101" pitchFamily="49" charset="-122"/>
                    <a:ea typeface="幼圆" panose="02010509060101010101" pitchFamily="49" charset="-122"/>
                  </a:rPr>
                  <a:t>为标准差为</a:t>
                </a:r>
                <a:r>
                  <a:rPr lang="en-US" altLang="zh-CN" sz="2400" b="1" dirty="0">
                    <a:solidFill>
                      <a:prstClr val="black"/>
                    </a:solidFill>
                    <a:latin typeface="幼圆" panose="02010509060101010101" pitchFamily="49" charset="-122"/>
                    <a:ea typeface="幼圆" panose="02010509060101010101" pitchFamily="49" charset="-122"/>
                  </a:rPr>
                  <a:t>0.2</a:t>
                </a:r>
                <a:r>
                  <a:rPr lang="zh-CN" altLang="en-US" sz="2400" b="1" dirty="0">
                    <a:solidFill>
                      <a:prstClr val="black"/>
                    </a:solidFill>
                    <a:latin typeface="幼圆" panose="02010509060101010101" pitchFamily="49" charset="-122"/>
                    <a:ea typeface="幼圆" panose="02010509060101010101" pitchFamily="49" charset="-122"/>
                  </a:rPr>
                  <a:t>的正态分布（高斯）噪声。</a:t>
                </a:r>
                <a:r>
                  <a:rPr lang="zh-CN" altLang="en-US" sz="2400" b="1" dirty="0">
                    <a:solidFill>
                      <a:schemeClr val="tx1"/>
                    </a:solidFill>
                    <a:latin typeface="幼圆" panose="02010509060101010101" pitchFamily="49" charset="-122"/>
                    <a:ea typeface="幼圆" panose="02010509060101010101" pitchFamily="49" charset="-122"/>
                  </a:rPr>
                  <a:t>图示并分析</a:t>
                </a:r>
                <a14:m>
                  <m:oMath xmlns:m="http://schemas.openxmlformats.org/officeDocument/2006/math">
                    <m:r>
                      <a:rPr lang="en-US" altLang="zh-CN" sz="2400" b="1" i="1" smtClean="0">
                        <a:solidFill>
                          <a:schemeClr val="tx1"/>
                        </a:solidFill>
                        <a:latin typeface="Cambria Math" panose="02040503050406030204" pitchFamily="18" charset="0"/>
                        <a:ea typeface="+mj-ea"/>
                      </a:rPr>
                      <m:t>𝒇</m:t>
                    </m:r>
                    <m:r>
                      <a:rPr lang="en-US" altLang="zh-CN" sz="2400" b="1" i="1" smtClean="0">
                        <a:solidFill>
                          <a:schemeClr val="tx1"/>
                        </a:solidFill>
                        <a:latin typeface="Cambria Math" panose="02040503050406030204" pitchFamily="18" charset="0"/>
                        <a:ea typeface="+mj-ea"/>
                      </a:rPr>
                      <m:t>(</m:t>
                    </m:r>
                    <m:r>
                      <a:rPr lang="en-US" altLang="zh-CN" sz="2400" b="1" i="1" smtClean="0">
                        <a:solidFill>
                          <a:schemeClr val="tx1"/>
                        </a:solidFill>
                        <a:latin typeface="Cambria Math" panose="02040503050406030204" pitchFamily="18" charset="0"/>
                        <a:ea typeface="+mj-ea"/>
                      </a:rPr>
                      <m:t>𝒙</m:t>
                    </m:r>
                    <m:r>
                      <a:rPr lang="en-US" altLang="zh-CN" sz="2400" b="1" i="1" smtClean="0">
                        <a:solidFill>
                          <a:schemeClr val="tx1"/>
                        </a:solidFill>
                        <a:latin typeface="Cambria Math" panose="02040503050406030204" pitchFamily="18" charset="0"/>
                        <a:ea typeface="+mj-ea"/>
                      </a:rPr>
                      <m:t>)</m:t>
                    </m:r>
                  </m:oMath>
                </a14:m>
                <a:r>
                  <a:rPr lang="zh-CN" altLang="en-US" sz="2400" b="1" dirty="0">
                    <a:solidFill>
                      <a:schemeClr val="tx1"/>
                    </a:solidFill>
                    <a:latin typeface="+mj-ea"/>
                    <a:ea typeface="+mj-ea"/>
                  </a:rPr>
                  <a:t>与</a:t>
                </a:r>
                <a14:m>
                  <m:oMath xmlns:m="http://schemas.openxmlformats.org/officeDocument/2006/math">
                    <m:r>
                      <a:rPr lang="en-US" altLang="zh-CN" sz="2400" b="1" i="1" dirty="0" smtClean="0">
                        <a:solidFill>
                          <a:schemeClr val="tx1"/>
                        </a:solidFill>
                        <a:latin typeface="Cambria Math" panose="02040503050406030204" pitchFamily="18" charset="0"/>
                        <a:ea typeface="+mj-ea"/>
                      </a:rPr>
                      <m:t>𝒚</m:t>
                    </m:r>
                    <m:r>
                      <a:rPr lang="en-US" altLang="zh-CN" sz="2400" b="1" i="1" dirty="0" smtClean="0">
                        <a:solidFill>
                          <a:schemeClr val="tx1"/>
                        </a:solidFill>
                        <a:latin typeface="Cambria Math" panose="02040503050406030204" pitchFamily="18" charset="0"/>
                        <a:ea typeface="+mj-ea"/>
                      </a:rPr>
                      <m:t>(</m:t>
                    </m:r>
                    <m:r>
                      <a:rPr lang="en-US" altLang="zh-CN" sz="2400" b="1" i="1" dirty="0" smtClean="0">
                        <a:solidFill>
                          <a:schemeClr val="tx1"/>
                        </a:solidFill>
                        <a:latin typeface="Cambria Math" panose="02040503050406030204" pitchFamily="18" charset="0"/>
                        <a:ea typeface="+mj-ea"/>
                      </a:rPr>
                      <m:t>𝒙</m:t>
                    </m:r>
                    <m:r>
                      <a:rPr lang="en-US" altLang="zh-CN" sz="2400" b="1" i="1" dirty="0" smtClean="0">
                        <a:solidFill>
                          <a:schemeClr val="tx1"/>
                        </a:solidFill>
                        <a:latin typeface="Cambria Math" panose="02040503050406030204" pitchFamily="18" charset="0"/>
                        <a:ea typeface="+mj-ea"/>
                      </a:rPr>
                      <m:t>)</m:t>
                    </m:r>
                  </m:oMath>
                </a14:m>
                <a:r>
                  <a:rPr lang="zh-CN" altLang="en-US" sz="2400" b="1" dirty="0">
                    <a:latin typeface="+mj-ea"/>
                    <a:ea typeface="+mj-ea"/>
                  </a:rPr>
                  <a:t>的</a:t>
                </a:r>
                <a:r>
                  <a:rPr lang="zh-CN" altLang="en-US" sz="2400" b="1" dirty="0">
                    <a:solidFill>
                      <a:srgbClr val="FF0000"/>
                    </a:solidFill>
                    <a:latin typeface="+mj-ea"/>
                    <a:ea typeface="+mj-ea"/>
                  </a:rPr>
                  <a:t>离散傅里叶变换</a:t>
                </a:r>
                <a:r>
                  <a:rPr lang="zh-CN" altLang="en-US" sz="2400" b="1" dirty="0">
                    <a:solidFill>
                      <a:prstClr val="black"/>
                    </a:solidFill>
                    <a:latin typeface="幼圆" panose="02010509060101010101" pitchFamily="49" charset="-122"/>
                    <a:ea typeface="幼圆" panose="02010509060101010101" pitchFamily="49" charset="-122"/>
                  </a:rPr>
                  <a:t>，</a:t>
                </a:r>
                <a:r>
                  <a:rPr lang="zh-CN" altLang="en-US" sz="2400" b="1" dirty="0">
                    <a:latin typeface="+mj-ea"/>
                    <a:ea typeface="+mj-ea"/>
                  </a:rPr>
                  <a:t>而后使用均值滤波法、傅里叶系数阈值法进行去噪，无需使用其他方法。（</a:t>
                </a:r>
                <a:r>
                  <a:rPr lang="zh-CN" altLang="en-US" sz="2400" b="1" dirty="0">
                    <a:solidFill>
                      <a:srgbClr val="FF0000"/>
                    </a:solidFill>
                    <a:latin typeface="+mj-ea"/>
                    <a:ea typeface="+mj-ea"/>
                  </a:rPr>
                  <a:t>写出代码、图示、去噪信噪比结果以及原因解释</a:t>
                </a:r>
                <a:r>
                  <a:rPr lang="zh-CN" altLang="en-US" sz="2400" b="1" dirty="0">
                    <a:latin typeface="+mj-ea"/>
                    <a:ea typeface="+mj-ea"/>
                  </a:rPr>
                  <a:t>）</a:t>
                </a:r>
                <a:endParaRPr lang="en-US" altLang="zh-CN" sz="2400" b="1" dirty="0">
                  <a:solidFill>
                    <a:srgbClr val="FF0000"/>
                  </a:solidFill>
                  <a:latin typeface="+mj-ea"/>
                  <a:ea typeface="+mj-ea"/>
                </a:endParaRPr>
              </a:p>
            </p:txBody>
          </p:sp>
        </mc:Choice>
        <mc:Fallback xmlns="">
          <p:sp>
            <p:nvSpPr>
              <p:cNvPr id="5" name="矩形 4">
                <a:extLst>
                  <a:ext uri="{FF2B5EF4-FFF2-40B4-BE49-F238E27FC236}">
                    <a16:creationId xmlns:a16="http://schemas.microsoft.com/office/drawing/2014/main" id="{664C0063-0D38-45C3-A014-EABEF14E3AED}"/>
                  </a:ext>
                </a:extLst>
              </p:cNvPr>
              <p:cNvSpPr>
                <a:spLocks noRot="1" noChangeAspect="1" noMove="1" noResize="1" noEditPoints="1" noAdjustHandles="1" noChangeArrowheads="1" noChangeShapeType="1" noTextEdit="1"/>
              </p:cNvSpPr>
              <p:nvPr/>
            </p:nvSpPr>
            <p:spPr>
              <a:xfrm>
                <a:off x="251520" y="784426"/>
                <a:ext cx="8438666" cy="2429832"/>
              </a:xfrm>
              <a:prstGeom prst="rect">
                <a:avLst/>
              </a:prstGeom>
              <a:blipFill>
                <a:blip r:embed="rId3"/>
                <a:stretch>
                  <a:fillRect l="-650" t="-1508" r="-4693" b="-4774"/>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180C354C-F3AF-4E9C-B08D-501D997AC2D8}"/>
              </a:ext>
            </a:extLst>
          </p:cNvPr>
          <p:cNvSpPr/>
          <p:nvPr/>
        </p:nvSpPr>
        <p:spPr>
          <a:xfrm>
            <a:off x="251520" y="4166763"/>
            <a:ext cx="8633478" cy="2308324"/>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Q3.</a:t>
            </a:r>
            <a:r>
              <a:rPr lang="zh-CN" altLang="en-US" sz="2400" b="1" dirty="0">
                <a:solidFill>
                  <a:prstClr val="black"/>
                </a:solidFill>
                <a:latin typeface="+mj-ea"/>
                <a:ea typeface="+mj-ea"/>
              </a:rPr>
              <a:t>选择一首你喜欢的声音片段，或直接使用</a:t>
            </a:r>
            <a:r>
              <a:rPr lang="en-US" altLang="zh-CN" sz="2400" b="1" dirty="0">
                <a:solidFill>
                  <a:prstClr val="black"/>
                </a:solidFill>
                <a:latin typeface="+mj-ea"/>
                <a:ea typeface="+mj-ea"/>
              </a:rPr>
              <a:t>Q2</a:t>
            </a:r>
            <a:r>
              <a:rPr lang="zh-CN" altLang="en-US" sz="2400" b="1" dirty="0">
                <a:solidFill>
                  <a:prstClr val="black"/>
                </a:solidFill>
                <a:latin typeface="+mj-ea"/>
                <a:ea typeface="+mj-ea"/>
              </a:rPr>
              <a:t>你生成的声音，长度</a:t>
            </a:r>
            <a:r>
              <a:rPr lang="en-US" altLang="zh-CN" sz="2400" b="1" dirty="0">
                <a:solidFill>
                  <a:prstClr val="black"/>
                </a:solidFill>
                <a:latin typeface="+mj-ea"/>
                <a:ea typeface="+mj-ea"/>
              </a:rPr>
              <a:t>10</a:t>
            </a:r>
            <a:r>
              <a:rPr lang="zh-CN" altLang="en-US" sz="2400" b="1">
                <a:solidFill>
                  <a:prstClr val="black"/>
                </a:solidFill>
                <a:latin typeface="+mj-ea"/>
                <a:ea typeface="+mj-ea"/>
              </a:rPr>
              <a:t>秒左右。尝试</a:t>
            </a:r>
            <a:r>
              <a:rPr lang="zh-CN" altLang="en-US" sz="2400" b="1" dirty="0">
                <a:solidFill>
                  <a:prstClr val="black"/>
                </a:solidFill>
                <a:latin typeface="+mj-ea"/>
                <a:ea typeface="+mj-ea"/>
              </a:rPr>
              <a:t>使用</a:t>
            </a:r>
            <a:r>
              <a:rPr lang="zh-CN" altLang="en-US" sz="2400" b="1" dirty="0">
                <a:solidFill>
                  <a:srgbClr val="FF0000"/>
                </a:solidFill>
                <a:latin typeface="+mj-ea"/>
                <a:ea typeface="+mj-ea"/>
              </a:rPr>
              <a:t>短时傅里叶变换对音调进行分析</a:t>
            </a:r>
            <a:r>
              <a:rPr lang="zh-CN" altLang="en-US" sz="2400" b="1" dirty="0">
                <a:solidFill>
                  <a:prstClr val="black"/>
                </a:solidFill>
                <a:latin typeface="+mj-ea"/>
                <a:ea typeface="+mj-ea"/>
              </a:rPr>
              <a:t>。（如果速度很慢除</a:t>
            </a:r>
            <a:r>
              <a:rPr lang="en-US" altLang="zh-CN" sz="2400" b="1" dirty="0" err="1">
                <a:solidFill>
                  <a:prstClr val="black"/>
                </a:solidFill>
                <a:latin typeface="+mj-ea"/>
                <a:ea typeface="+mj-ea"/>
              </a:rPr>
              <a:t>Ctrl+C</a:t>
            </a:r>
            <a:r>
              <a:rPr lang="zh-CN" altLang="en-US" sz="2400" b="1" dirty="0">
                <a:solidFill>
                  <a:prstClr val="black"/>
                </a:solidFill>
                <a:latin typeface="+mj-ea"/>
                <a:ea typeface="+mj-ea"/>
              </a:rPr>
              <a:t>强制中断程序运行外，还可以增大</a:t>
            </a:r>
            <a:r>
              <a:rPr lang="en-US" altLang="zh-CN" sz="2400" b="1" dirty="0" err="1">
                <a:solidFill>
                  <a:prstClr val="black"/>
                </a:solidFill>
                <a:latin typeface="+mj-ea"/>
                <a:ea typeface="+mj-ea"/>
              </a:rPr>
              <a:t>i</a:t>
            </a:r>
            <a:r>
              <a:rPr lang="zh-CN" altLang="en-US" sz="2400" b="1" dirty="0">
                <a:solidFill>
                  <a:prstClr val="black"/>
                </a:solidFill>
                <a:latin typeface="+mj-ea"/>
                <a:ea typeface="+mj-ea"/>
              </a:rPr>
              <a:t>的循环步长到</a:t>
            </a:r>
            <a:r>
              <a:rPr lang="en-US" altLang="zh-CN" sz="2400" b="1" dirty="0">
                <a:solidFill>
                  <a:prstClr val="black"/>
                </a:solidFill>
                <a:latin typeface="+mj-ea"/>
                <a:ea typeface="+mj-ea"/>
              </a:rPr>
              <a:t>100</a:t>
            </a:r>
            <a:r>
              <a:rPr lang="zh-CN" altLang="en-US" sz="2400" b="1" dirty="0">
                <a:solidFill>
                  <a:prstClr val="black"/>
                </a:solidFill>
                <a:latin typeface="+mj-ea"/>
                <a:ea typeface="+mj-ea"/>
              </a:rPr>
              <a:t>或更大，可以大大减少时间和空间的消耗，</a:t>
            </a:r>
            <a:r>
              <a:rPr lang="zh-CN" altLang="en-US" sz="2400" b="1" dirty="0">
                <a:solidFill>
                  <a:srgbClr val="0070C0"/>
                </a:solidFill>
                <a:latin typeface="+mj-ea"/>
                <a:ea typeface="+mj-ea"/>
              </a:rPr>
              <a:t>人声音乐建议短时窗口设在</a:t>
            </a:r>
            <a:r>
              <a:rPr lang="en-US" altLang="zh-CN" sz="2400" b="1" dirty="0">
                <a:solidFill>
                  <a:srgbClr val="0070C0"/>
                </a:solidFill>
                <a:latin typeface="+mj-ea"/>
                <a:ea typeface="+mj-ea"/>
              </a:rPr>
              <a:t>6000</a:t>
            </a:r>
            <a:r>
              <a:rPr lang="zh-CN" altLang="en-US" sz="2400" b="1" dirty="0">
                <a:solidFill>
                  <a:srgbClr val="0070C0"/>
                </a:solidFill>
                <a:latin typeface="+mj-ea"/>
                <a:ea typeface="+mj-ea"/>
              </a:rPr>
              <a:t>以上，纯乐器可稍低些</a:t>
            </a:r>
            <a:r>
              <a:rPr lang="zh-CN" altLang="en-US" sz="2400" b="1" dirty="0">
                <a:solidFill>
                  <a:prstClr val="black"/>
                </a:solidFill>
                <a:latin typeface="+mj-ea"/>
                <a:ea typeface="+mj-ea"/>
              </a:rPr>
              <a:t>）（</a:t>
            </a:r>
            <a:r>
              <a:rPr lang="zh-CN" altLang="en-US" sz="2400" b="1" dirty="0">
                <a:solidFill>
                  <a:srgbClr val="FF0000"/>
                </a:solidFill>
                <a:latin typeface="+mj-ea"/>
                <a:ea typeface="+mj-ea"/>
              </a:rPr>
              <a:t>图示音调分析结果，并在邮件中粘贴对应的声音片段</a:t>
            </a:r>
            <a:r>
              <a:rPr lang="zh-CN" altLang="en-US" sz="2400" b="1" dirty="0">
                <a:solidFill>
                  <a:prstClr val="black"/>
                </a:solidFill>
                <a:latin typeface="+mj-ea"/>
                <a:ea typeface="+mj-ea"/>
              </a:rPr>
              <a:t>）</a:t>
            </a:r>
            <a:endParaRPr lang="en-US" altLang="zh-CN" sz="2400" b="1" dirty="0">
              <a:solidFill>
                <a:prstClr val="black"/>
              </a:solidFill>
              <a:latin typeface="幼圆" panose="02010509060101010101" pitchFamily="49" charset="-122"/>
              <a:ea typeface="幼圆" panose="02010509060101010101" pitchFamily="49" charset="-122"/>
            </a:endParaRPr>
          </a:p>
        </p:txBody>
      </p:sp>
      <p:sp>
        <p:nvSpPr>
          <p:cNvPr id="6" name="矩形 5">
            <a:extLst>
              <a:ext uri="{FF2B5EF4-FFF2-40B4-BE49-F238E27FC236}">
                <a16:creationId xmlns:a16="http://schemas.microsoft.com/office/drawing/2014/main" id="{78D0E037-0FDC-4AFD-B210-585DE7F83142}"/>
              </a:ext>
            </a:extLst>
          </p:cNvPr>
          <p:cNvSpPr/>
          <p:nvPr/>
        </p:nvSpPr>
        <p:spPr>
          <a:xfrm>
            <a:off x="259002" y="3214258"/>
            <a:ext cx="8633478" cy="830997"/>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Q2.</a:t>
            </a:r>
            <a:r>
              <a:rPr lang="zh-CN" altLang="en-US" sz="2400" b="1" dirty="0">
                <a:solidFill>
                  <a:prstClr val="black"/>
                </a:solidFill>
                <a:latin typeface="+mj-ea"/>
                <a:ea typeface="+mj-ea"/>
              </a:rPr>
              <a:t>参照</a:t>
            </a:r>
            <a:r>
              <a:rPr lang="en-US" altLang="zh-CN" sz="2400" b="1" dirty="0" err="1">
                <a:solidFill>
                  <a:prstClr val="black"/>
                </a:solidFill>
                <a:latin typeface="+mj-ea"/>
                <a:ea typeface="+mj-ea"/>
              </a:rPr>
              <a:t>Maryslamb.m</a:t>
            </a:r>
            <a:r>
              <a:rPr lang="zh-CN" altLang="en-US" sz="2400" b="1" dirty="0">
                <a:solidFill>
                  <a:prstClr val="black"/>
                </a:solidFill>
                <a:latin typeface="+mj-ea"/>
                <a:ea typeface="+mj-ea"/>
              </a:rPr>
              <a:t>文件，加入自己的乐谱或音符（乐理知识不足的可以做简单的曲子</a:t>
            </a:r>
            <a:r>
              <a:rPr lang="zh-CN" altLang="en-US" sz="2400" b="1" dirty="0">
                <a:solidFill>
                  <a:prstClr val="black"/>
                </a:solidFill>
                <a:latin typeface="+mj-ea"/>
              </a:rPr>
              <a:t>）</a:t>
            </a:r>
            <a:r>
              <a:rPr lang="zh-CN" altLang="en-US" sz="2400" b="1" dirty="0">
                <a:solidFill>
                  <a:prstClr val="black"/>
                </a:solidFill>
                <a:latin typeface="+mj-ea"/>
                <a:ea typeface="+mj-ea"/>
              </a:rPr>
              <a:t>，完成一段音乐曲目的制作。</a:t>
            </a:r>
            <a:endParaRPr lang="en-US" altLang="zh-CN" sz="2400" b="1" dirty="0">
              <a:solidFill>
                <a:prstClr val="black"/>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13818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A3E8D0E-8772-4286-850E-52D866B65091}"/>
              </a:ext>
            </a:extLst>
          </p:cNvPr>
          <p:cNvSpPr txBox="1">
            <a:spLocks/>
          </p:cNvSpPr>
          <p:nvPr/>
        </p:nvSpPr>
        <p:spPr>
          <a:xfrm>
            <a:off x="107504" y="-171400"/>
            <a:ext cx="9036496"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第</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14</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周电子版作业（</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12</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月</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7</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日</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0</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点前提交）</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11" name="矩形 10">
            <a:extLst>
              <a:ext uri="{FF2B5EF4-FFF2-40B4-BE49-F238E27FC236}">
                <a16:creationId xmlns:a16="http://schemas.microsoft.com/office/drawing/2014/main" id="{162E4CFA-3A61-4332-9AF6-50F39AB5F611}"/>
              </a:ext>
            </a:extLst>
          </p:cNvPr>
          <p:cNvSpPr/>
          <p:nvPr/>
        </p:nvSpPr>
        <p:spPr>
          <a:xfrm>
            <a:off x="179512" y="5782632"/>
            <a:ext cx="8438666" cy="907941"/>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latin typeface="+mj-ea"/>
                <a:ea typeface="+mj-ea"/>
              </a:rPr>
              <a:t>如果完成了选做，请将邮件标题（附件名可不改）格式改为：</a:t>
            </a:r>
            <a:endParaRPr lang="en-US" altLang="zh-CN" sz="2400" b="1" dirty="0">
              <a:latin typeface="+mj-ea"/>
              <a:ea typeface="+mj-ea"/>
            </a:endParaRPr>
          </a:p>
          <a:p>
            <a:pPr>
              <a:spcBef>
                <a:spcPts val="580"/>
              </a:spcBef>
              <a:buClr>
                <a:srgbClr val="00B050"/>
              </a:buClr>
              <a:buSzPct val="85000"/>
            </a:pPr>
            <a:r>
              <a:rPr lang="zh-CN" altLang="en-US" sz="2400" b="1" dirty="0">
                <a:latin typeface="+mj-ea"/>
                <a:ea typeface="+mj-ea"/>
              </a:rPr>
              <a:t>“有选做！；</a:t>
            </a:r>
            <a:r>
              <a:rPr lang="en-US" altLang="zh-CN" sz="2400" b="1" dirty="0">
                <a:latin typeface="+mj-ea"/>
                <a:ea typeface="+mj-ea"/>
              </a:rPr>
              <a:t>05370038</a:t>
            </a:r>
            <a:r>
              <a:rPr lang="zh-CN" altLang="en-US" sz="2400" b="1" dirty="0">
                <a:latin typeface="+mj-ea"/>
                <a:ea typeface="+mj-ea"/>
              </a:rPr>
              <a:t>；李嘉；周二班；第十四周作业”</a:t>
            </a:r>
            <a:endParaRPr lang="en-US" altLang="zh-CN" sz="2400" b="1" dirty="0">
              <a:latin typeface="+mj-ea"/>
              <a:ea typeface="+mj-ea"/>
            </a:endParaRPr>
          </a:p>
        </p:txBody>
      </p:sp>
      <p:sp>
        <p:nvSpPr>
          <p:cNvPr id="5" name="矩形 4">
            <a:extLst>
              <a:ext uri="{FF2B5EF4-FFF2-40B4-BE49-F238E27FC236}">
                <a16:creationId xmlns:a16="http://schemas.microsoft.com/office/drawing/2014/main" id="{8D357208-C530-4507-80CC-524835982CA3}"/>
              </a:ext>
            </a:extLst>
          </p:cNvPr>
          <p:cNvSpPr/>
          <p:nvPr/>
        </p:nvSpPr>
        <p:spPr>
          <a:xfrm>
            <a:off x="179512" y="1048888"/>
            <a:ext cx="8784976" cy="1200329"/>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en-US" altLang="zh-CN" sz="2400" b="1" dirty="0">
                <a:solidFill>
                  <a:prstClr val="black"/>
                </a:solidFill>
                <a:latin typeface="+mj-ea"/>
                <a:ea typeface="+mj-ea"/>
              </a:rPr>
              <a:t>Q4.</a:t>
            </a:r>
            <a:r>
              <a:rPr lang="zh-CN" altLang="en-US" sz="2400" b="1" dirty="0">
                <a:solidFill>
                  <a:prstClr val="black"/>
                </a:solidFill>
                <a:latin typeface="+mj-ea"/>
                <a:ea typeface="+mj-ea"/>
              </a:rPr>
              <a:t>（</a:t>
            </a:r>
            <a:r>
              <a:rPr lang="zh-CN" altLang="en-US" sz="2400" b="1" dirty="0">
                <a:solidFill>
                  <a:srgbClr val="FF0000"/>
                </a:solidFill>
                <a:latin typeface="+mj-ea"/>
                <a:ea typeface="+mj-ea"/>
              </a:rPr>
              <a:t>选做</a:t>
            </a:r>
            <a:r>
              <a:rPr lang="zh-CN" altLang="en-US" sz="2400" b="1" dirty="0">
                <a:solidFill>
                  <a:prstClr val="black"/>
                </a:solidFill>
                <a:latin typeface="+mj-ea"/>
                <a:ea typeface="+mj-ea"/>
              </a:rPr>
              <a:t>）根据网盘或作业提供的代码</a:t>
            </a:r>
            <a:r>
              <a:rPr lang="en-US" altLang="zh-CN" sz="2400" b="1" dirty="0" err="1">
                <a:solidFill>
                  <a:prstClr val="black"/>
                </a:solidFill>
                <a:latin typeface="+mj-ea"/>
                <a:ea typeface="+mj-ea"/>
              </a:rPr>
              <a:t>MarysLamb.m</a:t>
            </a:r>
            <a:r>
              <a:rPr lang="zh-CN" altLang="en-US" sz="2400" b="1" dirty="0">
                <a:solidFill>
                  <a:prstClr val="black"/>
                </a:solidFill>
                <a:latin typeface="+mj-ea"/>
                <a:ea typeface="+mj-ea"/>
              </a:rPr>
              <a:t> 外，同时参考</a:t>
            </a:r>
            <a:r>
              <a:rPr lang="en-US" altLang="zh-CN" sz="2400" b="1" dirty="0">
                <a:solidFill>
                  <a:prstClr val="black"/>
                </a:solidFill>
                <a:latin typeface="+mj-ea"/>
                <a:ea typeface="+mj-ea"/>
              </a:rPr>
              <a:t>16</a:t>
            </a:r>
            <a:r>
              <a:rPr lang="zh-CN" altLang="en-US" sz="2400" b="1" dirty="0">
                <a:solidFill>
                  <a:prstClr val="black"/>
                </a:solidFill>
                <a:latin typeface="+mj-ea"/>
                <a:ea typeface="+mj-ea"/>
              </a:rPr>
              <a:t>级同学吴虓杨的</a:t>
            </a:r>
            <a:r>
              <a:rPr lang="en-US" altLang="zh-CN" sz="2400" b="1" dirty="0">
                <a:solidFill>
                  <a:prstClr val="black"/>
                </a:solidFill>
                <a:latin typeface="+mj-ea"/>
                <a:ea typeface="+mj-ea"/>
              </a:rPr>
              <a:t>summer</a:t>
            </a:r>
            <a:r>
              <a:rPr lang="zh-CN" altLang="en-US" sz="2400" b="1" dirty="0">
                <a:solidFill>
                  <a:prstClr val="black"/>
                </a:solidFill>
                <a:latin typeface="+mj-ea"/>
                <a:ea typeface="+mj-ea"/>
              </a:rPr>
              <a:t>音乐的生成代码，思考不同音色（波形）的设计规律。</a:t>
            </a:r>
            <a:endParaRPr lang="en-US" altLang="zh-CN" sz="2400" b="1" dirty="0">
              <a:solidFill>
                <a:prstClr val="black"/>
              </a:solidFill>
              <a:latin typeface="+mj-ea"/>
              <a:ea typeface="+mj-ea"/>
            </a:endParaRPr>
          </a:p>
        </p:txBody>
      </p:sp>
      <p:sp>
        <p:nvSpPr>
          <p:cNvPr id="8" name="矩形 7">
            <a:extLst>
              <a:ext uri="{FF2B5EF4-FFF2-40B4-BE49-F238E27FC236}">
                <a16:creationId xmlns:a16="http://schemas.microsoft.com/office/drawing/2014/main" id="{09052C8F-9FE3-477C-8576-BA1EDAB68B91}"/>
              </a:ext>
            </a:extLst>
          </p:cNvPr>
          <p:cNvSpPr/>
          <p:nvPr/>
        </p:nvSpPr>
        <p:spPr>
          <a:xfrm>
            <a:off x="179512" y="3738687"/>
            <a:ext cx="8784976" cy="1938992"/>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a:t>
            </a:r>
            <a:r>
              <a:rPr lang="en-US" altLang="zh-CN" sz="2400" b="1" dirty="0">
                <a:solidFill>
                  <a:prstClr val="black"/>
                </a:solidFill>
                <a:latin typeface="+mj-ea"/>
                <a:ea typeface="+mj-ea"/>
              </a:rPr>
              <a:t>2</a:t>
            </a:r>
            <a:r>
              <a:rPr lang="zh-CN" altLang="en-US" sz="2400" b="1" dirty="0">
                <a:solidFill>
                  <a:prstClr val="black"/>
                </a:solidFill>
                <a:latin typeface="+mj-ea"/>
                <a:ea typeface="+mj-ea"/>
              </a:rPr>
              <a:t>）使用类似的“迁移音色”方法，或自己了解和学习的其他音色设计方法（可以利用几个真实乐器声音来调节音调长度来制作）来更改声音信号的音色。进一步改善</a:t>
            </a:r>
            <a:r>
              <a:rPr lang="en-US" altLang="zh-CN" sz="2400" b="1" dirty="0">
                <a:solidFill>
                  <a:prstClr val="black"/>
                </a:solidFill>
                <a:latin typeface="+mj-ea"/>
                <a:ea typeface="+mj-ea"/>
              </a:rPr>
              <a:t>Q2</a:t>
            </a:r>
            <a:r>
              <a:rPr lang="zh-CN" altLang="en-US" sz="2400" b="1" dirty="0">
                <a:solidFill>
                  <a:prstClr val="black"/>
                </a:solidFill>
                <a:latin typeface="+mj-ea"/>
                <a:ea typeface="+mj-ea"/>
              </a:rPr>
              <a:t>当中自己所生成的音乐效果。相应的新音乐文件可以另存一份，并可以通过绘图的方式来解释自己不同的音色设计。</a:t>
            </a:r>
            <a:endParaRPr lang="en-US" altLang="zh-CN" sz="2400" b="1" dirty="0">
              <a:solidFill>
                <a:prstClr val="black"/>
              </a:solidFill>
              <a:latin typeface="+mj-ea"/>
              <a:ea typeface="+mj-ea"/>
            </a:endParaRPr>
          </a:p>
        </p:txBody>
      </p:sp>
      <p:sp>
        <p:nvSpPr>
          <p:cNvPr id="9" name="矩形 8">
            <a:extLst>
              <a:ext uri="{FF2B5EF4-FFF2-40B4-BE49-F238E27FC236}">
                <a16:creationId xmlns:a16="http://schemas.microsoft.com/office/drawing/2014/main" id="{B5BAE0E9-B4DC-4478-BF92-0B2D88995BCD}"/>
              </a:ext>
            </a:extLst>
          </p:cNvPr>
          <p:cNvSpPr/>
          <p:nvPr/>
        </p:nvSpPr>
        <p:spPr>
          <a:xfrm>
            <a:off x="179512" y="2526284"/>
            <a:ext cx="8784976" cy="1200329"/>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a:t>
            </a:r>
            <a:r>
              <a:rPr lang="en-US" altLang="zh-CN" sz="2400" b="1" dirty="0">
                <a:solidFill>
                  <a:prstClr val="black"/>
                </a:solidFill>
                <a:latin typeface="+mj-ea"/>
                <a:ea typeface="+mj-ea"/>
              </a:rPr>
              <a:t>1</a:t>
            </a:r>
            <a:r>
              <a:rPr lang="zh-CN" altLang="en-US" sz="2400" b="1" dirty="0">
                <a:solidFill>
                  <a:prstClr val="black"/>
                </a:solidFill>
                <a:latin typeface="+mj-ea"/>
                <a:ea typeface="+mj-ea"/>
              </a:rPr>
              <a:t>）可尝试解读并分析这</a:t>
            </a:r>
            <a:r>
              <a:rPr lang="zh-CN" altLang="en-US" sz="2400" b="1">
                <a:solidFill>
                  <a:prstClr val="black"/>
                </a:solidFill>
                <a:latin typeface="+mj-ea"/>
                <a:ea typeface="+mj-ea"/>
              </a:rPr>
              <a:t>套代码或其他声音信号，解释不同的音色的提取或生成方法。</a:t>
            </a:r>
            <a:r>
              <a:rPr lang="zh-CN" altLang="en-US" sz="2400" b="1" dirty="0">
                <a:solidFill>
                  <a:prstClr val="black"/>
                </a:solidFill>
                <a:latin typeface="+mj-ea"/>
                <a:ea typeface="+mj-ea"/>
              </a:rPr>
              <a:t>（附加解释与</a:t>
            </a:r>
            <a:r>
              <a:rPr lang="zh-CN" altLang="en-US" sz="2400" b="1">
                <a:solidFill>
                  <a:prstClr val="black"/>
                </a:solidFill>
                <a:latin typeface="+mj-ea"/>
                <a:ea typeface="+mj-ea"/>
              </a:rPr>
              <a:t>提示：该代码音色</a:t>
            </a:r>
            <a:r>
              <a:rPr lang="zh-CN" altLang="en-US" sz="2400" b="1" dirty="0">
                <a:solidFill>
                  <a:prstClr val="black"/>
                </a:solidFill>
                <a:latin typeface="+mj-ea"/>
                <a:ea typeface="+mj-ea"/>
              </a:rPr>
              <a:t>系数是用对取样的真实乐器声音短新号段用</a:t>
            </a:r>
            <a:r>
              <a:rPr lang="en-US" altLang="zh-CN" sz="2400" b="1" dirty="0" err="1">
                <a:solidFill>
                  <a:schemeClr val="accent2"/>
                </a:solidFill>
                <a:latin typeface="Courier New" panose="02070309020205020404" pitchFamily="49" charset="0"/>
                <a:ea typeface="+mj-ea"/>
                <a:cs typeface="Courier New" panose="02070309020205020404" pitchFamily="49" charset="0"/>
              </a:rPr>
              <a:t>cftool</a:t>
            </a:r>
            <a:r>
              <a:rPr lang="zh-CN" altLang="en-US" sz="2400" b="1" dirty="0">
                <a:solidFill>
                  <a:prstClr val="black"/>
                </a:solidFill>
                <a:latin typeface="+mj-ea"/>
                <a:ea typeface="+mj-ea"/>
              </a:rPr>
              <a:t>拟合出来的）</a:t>
            </a:r>
            <a:endParaRPr lang="en-US" altLang="zh-CN" sz="2400" b="1" dirty="0">
              <a:solidFill>
                <a:srgbClr val="0070C0"/>
              </a:solidFill>
              <a:latin typeface="+mj-ea"/>
              <a:ea typeface="+mj-ea"/>
            </a:endParaRPr>
          </a:p>
        </p:txBody>
      </p:sp>
      <p:pic>
        <p:nvPicPr>
          <p:cNvPr id="2" name="summer">
            <a:hlinkClick r:id="" action="ppaction://media"/>
            <a:extLst>
              <a:ext uri="{FF2B5EF4-FFF2-40B4-BE49-F238E27FC236}">
                <a16:creationId xmlns:a16="http://schemas.microsoft.com/office/drawing/2014/main" id="{6B0CBA7C-D144-4384-8BF2-44B07F7ECB2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580112" y="2096817"/>
            <a:ext cx="304800" cy="304800"/>
          </a:xfrm>
          <a:prstGeom prst="rect">
            <a:avLst/>
          </a:prstGeom>
        </p:spPr>
      </p:pic>
      <p:pic>
        <p:nvPicPr>
          <p:cNvPr id="3" name="Canon in C">
            <a:hlinkClick r:id="" action="ppaction://media"/>
            <a:extLst>
              <a:ext uri="{FF2B5EF4-FFF2-40B4-BE49-F238E27FC236}">
                <a16:creationId xmlns:a16="http://schemas.microsoft.com/office/drawing/2014/main" id="{79157C96-3A8D-4334-AA31-67C6AAC0B553}"/>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372200" y="1955424"/>
            <a:ext cx="558786" cy="558786"/>
          </a:xfrm>
          <a:prstGeom prst="rect">
            <a:avLst/>
          </a:prstGeom>
        </p:spPr>
      </p:pic>
      <p:pic>
        <p:nvPicPr>
          <p:cNvPr id="4" name="Canon in C_Simulated Piano">
            <a:hlinkClick r:id="" action="ppaction://media"/>
            <a:extLst>
              <a:ext uri="{FF2B5EF4-FFF2-40B4-BE49-F238E27FC236}">
                <a16:creationId xmlns:a16="http://schemas.microsoft.com/office/drawing/2014/main" id="{EB63FC68-8EAB-4469-9447-1D97751FBAFA}"/>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7418274" y="1955424"/>
            <a:ext cx="558786" cy="558786"/>
          </a:xfrm>
          <a:prstGeom prst="rect">
            <a:avLst/>
          </a:prstGeom>
        </p:spPr>
      </p:pic>
    </p:spTree>
    <p:extLst>
      <p:ext uri="{BB962C8B-B14F-4D97-AF65-F5344CB8AC3E}">
        <p14:creationId xmlns:p14="http://schemas.microsoft.com/office/powerpoint/2010/main" val="280748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7000" fill="hold"/>
                                        <p:tgtEl>
                                          <p:spTgt spid="2"/>
                                        </p:tgtEl>
                                      </p:cBhvr>
                                    </p:cmd>
                                  </p:childTnLst>
                                </p:cTn>
                              </p:par>
                            </p:childTnLst>
                          </p:cTn>
                        </p:par>
                      </p:childTnLst>
                    </p:cTn>
                  </p:par>
                  <p:par>
                    <p:cTn id="13" fill="hold">
                      <p:stCondLst>
                        <p:cond delay="indefinite"/>
                      </p:stCondLst>
                      <p:childTnLst>
                        <p:par>
                          <p:cTn id="14" fill="hold">
                            <p:stCondLst>
                              <p:cond delay="0"/>
                            </p:stCondLst>
                            <p:childTnLst>
                              <p:par>
                                <p:cTn id="15" presetID="3" presetClass="mediacall" presetSubtype="0" fill="hold" nodeType="clickEffect">
                                  <p:stCondLst>
                                    <p:cond delay="0"/>
                                  </p:stCondLst>
                                  <p:childTnLst>
                                    <p:cmd type="call" cmd="stop">
                                      <p:cBhvr>
                                        <p:cTn id="16" dur="1"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326000" fill="hold"/>
                                        <p:tgtEl>
                                          <p:spTgt spid="3"/>
                                        </p:tgtEl>
                                      </p:cBhvr>
                                    </p:cmd>
                                  </p:childTnLst>
                                </p:cTn>
                              </p:par>
                            </p:childTnLst>
                          </p:cTn>
                        </p:par>
                      </p:childTnLst>
                    </p:cTn>
                  </p:par>
                  <p:par>
                    <p:cTn id="21" fill="hold">
                      <p:stCondLst>
                        <p:cond delay="indefinite"/>
                      </p:stCondLst>
                      <p:childTnLst>
                        <p:par>
                          <p:cTn id="22" fill="hold">
                            <p:stCondLst>
                              <p:cond delay="0"/>
                            </p:stCondLst>
                            <p:childTnLst>
                              <p:par>
                                <p:cTn id="23" presetID="3" presetClass="mediacall" presetSubtype="0" fill="hold" nodeType="clickEffect">
                                  <p:stCondLst>
                                    <p:cond delay="0"/>
                                  </p:stCondLst>
                                  <p:childTnLst>
                                    <p:cmd type="call" cmd="stop">
                                      <p:cBhvr>
                                        <p:cTn id="24" dur="1" fill="hold"/>
                                        <p:tgtEl>
                                          <p:spTgt spid="3"/>
                                        </p:tgtEl>
                                      </p:cBhvr>
                                    </p:cmd>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326000" fill="hold"/>
                                        <p:tgtEl>
                                          <p:spTgt spid="4"/>
                                        </p:tgtEl>
                                      </p:cBhvr>
                                    </p:cmd>
                                  </p:childTnLst>
                                </p:cTn>
                              </p:par>
                            </p:childTnLst>
                          </p:cTn>
                        </p:par>
                      </p:childTnLst>
                    </p:cTn>
                  </p:par>
                  <p:par>
                    <p:cTn id="29" fill="hold">
                      <p:stCondLst>
                        <p:cond delay="indefinite"/>
                      </p:stCondLst>
                      <p:childTnLst>
                        <p:par>
                          <p:cTn id="30" fill="hold">
                            <p:stCondLst>
                              <p:cond delay="0"/>
                            </p:stCondLst>
                            <p:childTnLst>
                              <p:par>
                                <p:cTn id="31" presetID="3" presetClass="mediacall" presetSubtype="0" fill="hold" nodeType="clickEffect">
                                  <p:stCondLst>
                                    <p:cond delay="0"/>
                                  </p:stCondLst>
                                  <p:childTnLst>
                                    <p:cmd type="call" cmd="stop">
                                      <p:cBhvr>
                                        <p:cTn id="32"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2"/>
                </p:tgtEl>
              </p:cMediaNode>
            </p:audio>
            <p:audio>
              <p:cMediaNode vol="80000">
                <p:cTn id="34" fill="hold" display="0">
                  <p:stCondLst>
                    <p:cond delay="indefinite"/>
                  </p:stCondLst>
                  <p:endCondLst>
                    <p:cond evt="onStopAudio" delay="0">
                      <p:tgtEl>
                        <p:sldTgt/>
                      </p:tgtEl>
                    </p:cond>
                  </p:endCondLst>
                </p:cTn>
                <p:tgtEl>
                  <p:spTgt spid="3"/>
                </p:tgtEl>
              </p:cMediaNode>
            </p:audio>
            <p:audio>
              <p:cMediaNode vol="80000">
                <p:cTn id="35" fill="hold" display="0">
                  <p:stCondLst>
                    <p:cond delay="indefinite"/>
                  </p:stCondLst>
                  <p:endCondLst>
                    <p:cond evt="onStopAudio" delay="0">
                      <p:tgtEl>
                        <p:sldTgt/>
                      </p:tgtEl>
                    </p:cond>
                  </p:endCondLst>
                </p:cTn>
                <p:tgtEl>
                  <p:spTgt spid="4"/>
                </p:tgtEl>
              </p:cMediaNode>
            </p:audio>
          </p:childTnLst>
        </p:cTn>
      </p:par>
    </p:tnLst>
    <p:bldLst>
      <p:bldP spid="11"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81502"/>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不用交的作业（重要）</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8" name="矩形 7">
            <a:extLst>
              <a:ext uri="{FF2B5EF4-FFF2-40B4-BE49-F238E27FC236}">
                <a16:creationId xmlns:a16="http://schemas.microsoft.com/office/drawing/2014/main" id="{180C354C-F3AF-4E9C-B08D-501D997AC2D8}"/>
              </a:ext>
            </a:extLst>
          </p:cNvPr>
          <p:cNvSpPr/>
          <p:nvPr/>
        </p:nvSpPr>
        <p:spPr>
          <a:xfrm>
            <a:off x="251520" y="1124744"/>
            <a:ext cx="8438666" cy="5216813"/>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将今天讲过的例题尝试自己键入并运行一遍</a:t>
            </a:r>
            <a:endParaRPr lang="en-US" altLang="zh-CN" sz="2400" b="1" dirty="0">
              <a:solidFill>
                <a:prstClr val="black"/>
              </a:solidFill>
              <a:latin typeface="+mj-ea"/>
              <a:ea typeface="+mj-ea"/>
            </a:endParaRPr>
          </a:p>
          <a:p>
            <a:pPr>
              <a:spcBef>
                <a:spcPts val="580"/>
              </a:spcBef>
              <a:buClr>
                <a:srgbClr val="00B050"/>
              </a:buClr>
              <a:buSzPct val="85000"/>
            </a:pPr>
            <a:endParaRPr lang="en-US" altLang="zh-CN" sz="2400" b="1" dirty="0">
              <a:solidFill>
                <a:prstClr val="black"/>
              </a:solidFill>
              <a:latin typeface="+mj-ea"/>
              <a:ea typeface="+mj-ea"/>
            </a:endParaRPr>
          </a:p>
          <a:p>
            <a:pPr>
              <a:spcBef>
                <a:spcPts val="580"/>
              </a:spcBef>
              <a:buClr>
                <a:srgbClr val="00B050"/>
              </a:buClr>
              <a:buSzPct val="85000"/>
            </a:pPr>
            <a:endParaRPr lang="en-US" altLang="zh-CN" sz="2400" b="1" dirty="0">
              <a:solidFill>
                <a:prstClr val="black"/>
              </a:solidFill>
              <a:latin typeface="+mj-ea"/>
              <a:ea typeface="+mj-ea"/>
            </a:endParaRPr>
          </a:p>
          <a:p>
            <a:pPr>
              <a:spcBef>
                <a:spcPts val="580"/>
              </a:spcBef>
              <a:buClr>
                <a:srgbClr val="00B050"/>
              </a:buClr>
              <a:buSzPct val="85000"/>
            </a:pPr>
            <a:endParaRPr lang="en-US" altLang="zh-CN" sz="2400" b="1" dirty="0">
              <a:solidFill>
                <a:prstClr val="black"/>
              </a:solidFill>
              <a:latin typeface="+mj-ea"/>
              <a:ea typeface="+mj-ea"/>
            </a:endParaRPr>
          </a:p>
          <a:p>
            <a:pPr>
              <a:spcBef>
                <a:spcPts val="580"/>
              </a:spcBef>
              <a:buClr>
                <a:srgbClr val="00B050"/>
              </a:buClr>
              <a:buSzPct val="85000"/>
            </a:pPr>
            <a:endParaRPr lang="en-US" altLang="zh-CN" sz="2400" b="1" dirty="0">
              <a:solidFill>
                <a:prstClr val="black"/>
              </a:solidFill>
              <a:latin typeface="+mj-ea"/>
              <a:ea typeface="+mj-ea"/>
            </a:endParaRPr>
          </a:p>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通过搜索和阅读课外材料，了解</a:t>
            </a:r>
            <a:r>
              <a:rPr lang="zh-CN" altLang="en-US" sz="2400" b="1" dirty="0">
                <a:solidFill>
                  <a:srgbClr val="FF0000"/>
                </a:solidFill>
                <a:latin typeface="+mj-ea"/>
                <a:ea typeface="+mj-ea"/>
              </a:rPr>
              <a:t>离散傅里叶变换</a:t>
            </a:r>
            <a:r>
              <a:rPr lang="zh-CN" altLang="en-US" sz="2400" b="1" dirty="0">
                <a:solidFill>
                  <a:prstClr val="black"/>
                </a:solidFill>
                <a:latin typeface="+mj-ea"/>
                <a:ea typeface="+mj-ea"/>
              </a:rPr>
              <a:t>。同时对于</a:t>
            </a:r>
            <a:r>
              <a:rPr lang="zh-CN" altLang="en-US" sz="2400" b="1" dirty="0">
                <a:solidFill>
                  <a:srgbClr val="FF0000"/>
                </a:solidFill>
                <a:latin typeface="+mj-ea"/>
                <a:ea typeface="+mj-ea"/>
              </a:rPr>
              <a:t>均值滤波和中值滤波</a:t>
            </a:r>
            <a:r>
              <a:rPr lang="zh-CN" altLang="en-US" sz="2400" b="1" dirty="0">
                <a:solidFill>
                  <a:prstClr val="black"/>
                </a:solidFill>
                <a:latin typeface="+mj-ea"/>
                <a:ea typeface="+mj-ea"/>
              </a:rPr>
              <a:t>的原理进行简单的了解。</a:t>
            </a:r>
            <a:endParaRPr lang="en-US" altLang="zh-CN" sz="2400" b="1" dirty="0">
              <a:solidFill>
                <a:prstClr val="black"/>
              </a:solidFill>
              <a:latin typeface="+mj-ea"/>
              <a:ea typeface="+mj-ea"/>
            </a:endParaRPr>
          </a:p>
          <a:p>
            <a:pPr>
              <a:spcBef>
                <a:spcPts val="580"/>
              </a:spcBef>
              <a:buClr>
                <a:srgbClr val="00B050"/>
              </a:buClr>
              <a:buSzPct val="85000"/>
            </a:pPr>
            <a:endParaRPr lang="en-US" altLang="zh-CN" sz="2400" b="1" dirty="0">
              <a:solidFill>
                <a:prstClr val="black"/>
              </a:solidFill>
              <a:latin typeface="+mj-ea"/>
              <a:ea typeface="+mj-ea"/>
            </a:endParaRPr>
          </a:p>
          <a:p>
            <a:pPr>
              <a:spcBef>
                <a:spcPts val="580"/>
              </a:spcBef>
              <a:buClr>
                <a:srgbClr val="00B050"/>
              </a:buClr>
              <a:buSzPct val="85000"/>
            </a:pPr>
            <a:endParaRPr lang="en-US" altLang="zh-CN" sz="2400" b="1" dirty="0">
              <a:solidFill>
                <a:prstClr val="black"/>
              </a:solidFill>
              <a:latin typeface="+mj-ea"/>
              <a:ea typeface="+mj-ea"/>
            </a:endParaRPr>
          </a:p>
          <a:p>
            <a:pPr marL="274320" lvl="0" indent="-274320">
              <a:spcBef>
                <a:spcPts val="580"/>
              </a:spcBef>
              <a:buClr>
                <a:srgbClr val="00B050"/>
              </a:buClr>
              <a:buSzPct val="85000"/>
              <a:buFont typeface="Wingdings" pitchFamily="2" charset="2"/>
              <a:buChar char="q"/>
            </a:pPr>
            <a:endParaRPr lang="en-US" altLang="zh-CN" sz="2400" b="1" dirty="0">
              <a:solidFill>
                <a:prstClr val="black"/>
              </a:solidFill>
              <a:latin typeface="幼圆" panose="02010509060101010101" pitchFamily="49" charset="-122"/>
              <a:ea typeface="幼圆" panose="02010509060101010101" pitchFamily="49" charset="-122"/>
            </a:endParaRPr>
          </a:p>
          <a:p>
            <a:pPr marL="274320" lvl="0" indent="-274320">
              <a:spcBef>
                <a:spcPts val="580"/>
              </a:spcBef>
              <a:buClr>
                <a:srgbClr val="00B050"/>
              </a:buClr>
              <a:buSzPct val="85000"/>
              <a:buFont typeface="Wingdings" pitchFamily="2" charset="2"/>
              <a:buChar char="q"/>
            </a:pPr>
            <a:r>
              <a:rPr lang="zh-CN" altLang="en-US" sz="2400" b="1" dirty="0">
                <a:solidFill>
                  <a:prstClr val="black"/>
                </a:solidFill>
                <a:latin typeface="幼圆" panose="02010509060101010101" pitchFamily="49" charset="-122"/>
                <a:ea typeface="幼圆" panose="02010509060101010101" pitchFamily="49" charset="-122"/>
              </a:rPr>
              <a:t>学习使用</a:t>
            </a:r>
            <a:r>
              <a:rPr lang="en-US" altLang="zh-CN" sz="2400" b="1" dirty="0">
                <a:solidFill>
                  <a:prstClr val="black"/>
                </a:solidFill>
                <a:latin typeface="幼圆" panose="02010509060101010101" pitchFamily="49" charset="-122"/>
                <a:ea typeface="幼圆" panose="02010509060101010101" pitchFamily="49" charset="-122"/>
              </a:rPr>
              <a:t>MATLAB</a:t>
            </a:r>
            <a:r>
              <a:rPr lang="zh-CN" altLang="en-US" sz="2400" b="1" dirty="0">
                <a:solidFill>
                  <a:prstClr val="black"/>
                </a:solidFill>
                <a:latin typeface="幼圆" panose="02010509060101010101" pitchFamily="49" charset="-122"/>
                <a:ea typeface="幼圆" panose="02010509060101010101" pitchFamily="49" charset="-122"/>
              </a:rPr>
              <a:t>的函数对声音进行读取、播放与存储，对声音的</a:t>
            </a:r>
            <a:r>
              <a:rPr lang="zh-CN" altLang="en-US" sz="2400" b="1" dirty="0">
                <a:solidFill>
                  <a:srgbClr val="FF0000"/>
                </a:solidFill>
                <a:latin typeface="幼圆" panose="02010509060101010101" pitchFamily="49" charset="-122"/>
                <a:ea typeface="幼圆" panose="02010509060101010101" pitchFamily="49" charset="-122"/>
              </a:rPr>
              <a:t>频率、响度特别是音色</a:t>
            </a:r>
            <a:r>
              <a:rPr lang="zh-CN" altLang="en-US" sz="2400" b="1" dirty="0">
                <a:solidFill>
                  <a:prstClr val="black"/>
                </a:solidFill>
                <a:latin typeface="幼圆" panose="02010509060101010101" pitchFamily="49" charset="-122"/>
                <a:ea typeface="幼圆" panose="02010509060101010101" pitchFamily="49" charset="-122"/>
              </a:rPr>
              <a:t>进行探究。</a:t>
            </a:r>
            <a:endParaRPr lang="en-US" altLang="zh-CN" sz="2400" b="1" dirty="0">
              <a:solidFill>
                <a:prstClr val="black"/>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14549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zh-CN" altLang="en-US" sz="6000" dirty="0">
                <a:solidFill>
                  <a:srgbClr val="00B0F0"/>
                </a:solidFill>
                <a:latin typeface="Calibri" pitchFamily="34" charset="0"/>
                <a:cs typeface="Calibri" pitchFamily="34" charset="0"/>
              </a:rPr>
              <a:t>感谢同学们认真听课</a:t>
            </a:r>
            <a:r>
              <a:rPr lang="en-US" altLang="zh-CN" sz="6000" i="0" dirty="0">
                <a:solidFill>
                  <a:srgbClr val="00B0F0"/>
                </a:solidFill>
                <a:latin typeface="Calibri" pitchFamily="34" charset="0"/>
                <a:cs typeface="Calibri" pitchFamily="34" charset="0"/>
              </a:rPr>
              <a:t>!</a:t>
            </a:r>
            <a:endParaRPr lang="zh-CN" altLang="en-US" sz="6000" i="0" dirty="0">
              <a:solidFill>
                <a:srgbClr val="00B0F0"/>
              </a:solidFill>
              <a:latin typeface="Calibri" pitchFamily="34" charset="0"/>
              <a:cs typeface="Calibri" pitchFamily="34" charset="0"/>
            </a:endParaRPr>
          </a:p>
        </p:txBody>
      </p:sp>
      <p:sp>
        <p:nvSpPr>
          <p:cNvPr id="5" name="TextBox 4"/>
          <p:cNvSpPr txBox="1"/>
          <p:nvPr/>
        </p:nvSpPr>
        <p:spPr>
          <a:xfrm>
            <a:off x="1547664" y="3446615"/>
            <a:ext cx="59046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47546"/>
                </a:solidFill>
                <a:effectLst/>
                <a:uLnTx/>
                <a:uFillTx/>
                <a:latin typeface="Calibri" pitchFamily="34" charset="0"/>
                <a:ea typeface="黑体" panose="02010609060101010101" pitchFamily="49" charset="-122"/>
                <a:cs typeface="Calibri" pitchFamily="34" charset="0"/>
              </a:rPr>
              <a:t>欢迎同学们积极提问、交流</a:t>
            </a:r>
          </a:p>
        </p:txBody>
      </p:sp>
      <p:sp>
        <p:nvSpPr>
          <p:cNvPr id="4" name="TextBox 3"/>
          <p:cNvSpPr txBox="1"/>
          <p:nvPr/>
        </p:nvSpPr>
        <p:spPr>
          <a:xfrm>
            <a:off x="1561255" y="4606536"/>
            <a:ext cx="59046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C47546"/>
                </a:solidFill>
                <a:effectLst/>
                <a:uLnTx/>
                <a:uFillTx/>
                <a:latin typeface="Calibri" pitchFamily="34" charset="0"/>
                <a:ea typeface="黑体" panose="02010609060101010101" pitchFamily="49" charset="-122"/>
                <a:cs typeface="Calibri" pitchFamily="34" charset="0"/>
                <a:hlinkClick r:id="rId2"/>
              </a:rPr>
              <a:t>sysumatlab@163.com</a:t>
            </a:r>
            <a:r>
              <a:rPr kumimoji="0" lang="en-US" altLang="zh-CN" sz="2800" b="0" i="0" u="none" strike="noStrike" kern="1200" cap="none" spc="0" normalizeH="0" baseline="0" noProof="0" dirty="0">
                <a:ln>
                  <a:noFill/>
                </a:ln>
                <a:solidFill>
                  <a:srgbClr val="C47546"/>
                </a:solidFill>
                <a:effectLst/>
                <a:uLnTx/>
                <a:uFillTx/>
                <a:latin typeface="Calibri" pitchFamily="34" charset="0"/>
                <a:ea typeface="黑体" panose="02010609060101010101" pitchFamily="49" charset="-122"/>
                <a:cs typeface="Calibri" pitchFamily="34" charset="0"/>
              </a:rPr>
              <a:t> </a:t>
            </a:r>
          </a:p>
        </p:txBody>
      </p:sp>
    </p:spTree>
    <p:extLst>
      <p:ext uri="{BB962C8B-B14F-4D97-AF65-F5344CB8AC3E}">
        <p14:creationId xmlns:p14="http://schemas.microsoft.com/office/powerpoint/2010/main" val="3854153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噪声强弱的度量</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信噪比</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7" name="矩形 6">
            <a:extLst>
              <a:ext uri="{FF2B5EF4-FFF2-40B4-BE49-F238E27FC236}">
                <a16:creationId xmlns:a16="http://schemas.microsoft.com/office/drawing/2014/main" id="{712529D6-9E81-4CA2-924A-3389827E80B9}"/>
              </a:ext>
            </a:extLst>
          </p:cNvPr>
          <p:cNvSpPr/>
          <p:nvPr/>
        </p:nvSpPr>
        <p:spPr>
          <a:xfrm>
            <a:off x="402400" y="940788"/>
            <a:ext cx="8339199" cy="1200329"/>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lang="zh-CN" altLang="en-US" sz="2400" b="1" dirty="0">
                <a:solidFill>
                  <a:prstClr val="black"/>
                </a:solidFill>
                <a:latin typeface="幼圆" panose="02010509060101010101" pitchFamily="49" charset="-122"/>
                <a:ea typeface="幼圆" panose="02010509060101010101" pitchFamily="49" charset="-122"/>
              </a:rPr>
              <a:t>衡量误差大小的方法有很多，一种方式就是</a:t>
            </a:r>
            <a:r>
              <a:rPr lang="zh-CN" altLang="en-US" sz="2400" b="1" dirty="0">
                <a:solidFill>
                  <a:srgbClr val="FF0000"/>
                </a:solidFill>
                <a:latin typeface="幼圆" panose="02010509060101010101" pitchFamily="49" charset="-122"/>
                <a:ea typeface="幼圆" panose="02010509060101010101" pitchFamily="49" charset="-122"/>
              </a:rPr>
              <a:t>图示</a:t>
            </a:r>
            <a:r>
              <a:rPr lang="en-US" altLang="zh-CN" sz="2400" b="1" dirty="0">
                <a:solidFill>
                  <a:srgbClr val="FF0000"/>
                </a:solidFill>
                <a:latin typeface="幼圆" panose="02010509060101010101" pitchFamily="49" charset="-122"/>
                <a:ea typeface="幼圆" panose="02010509060101010101" pitchFamily="49" charset="-122"/>
              </a:rPr>
              <a:t>+</a:t>
            </a:r>
            <a:r>
              <a:rPr lang="zh-CN" altLang="en-US" sz="2400" b="1" dirty="0">
                <a:solidFill>
                  <a:srgbClr val="FF0000"/>
                </a:solidFill>
                <a:latin typeface="幼圆" panose="02010509060101010101" pitchFamily="49" charset="-122"/>
                <a:ea typeface="幼圆" panose="02010509060101010101" pitchFamily="49" charset="-122"/>
              </a:rPr>
              <a:t>观察</a:t>
            </a:r>
            <a:r>
              <a:rPr lang="zh-CN" altLang="en-US" sz="2400" b="1" dirty="0">
                <a:solidFill>
                  <a:prstClr val="black"/>
                </a:solidFill>
                <a:latin typeface="幼圆" panose="02010509060101010101" pitchFamily="49" charset="-122"/>
                <a:ea typeface="幼圆" panose="02010509060101010101" pitchFamily="49" charset="-122"/>
              </a:rPr>
              <a:t>，较为直观可靠度也比较高。统计一致误差（最大误差）也是一种衡量噪声强度的方法。</a:t>
            </a:r>
            <a:endPar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B935583-DA65-43F6-9A08-F15BA5808BF4}"/>
                  </a:ext>
                </a:extLst>
              </p:cNvPr>
              <p:cNvSpPr/>
              <p:nvPr/>
            </p:nvSpPr>
            <p:spPr>
              <a:xfrm>
                <a:off x="402399" y="2228671"/>
                <a:ext cx="8339199" cy="839332"/>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幼圆" panose="02010509060101010101" pitchFamily="49" charset="-122"/>
                    <a:ea typeface="幼圆" panose="02010509060101010101" pitchFamily="49" charset="-122"/>
                  </a:rPr>
                  <a:t>相较来说，整体平方误差</a:t>
                </a:r>
                <a14:m>
                  <m:oMath xmlns:m="http://schemas.openxmlformats.org/officeDocument/2006/math">
                    <m:nary>
                      <m:naryPr>
                        <m:chr m:val="∑"/>
                        <m:subHide m:val="on"/>
                        <m:supHide m:val="on"/>
                        <m:ctrlPr>
                          <a:rPr lang="en-US" altLang="zh-CN" sz="2400" b="1" i="1">
                            <a:solidFill>
                              <a:srgbClr val="FF0000"/>
                            </a:solidFill>
                            <a:latin typeface="Cambria Math" panose="02040503050406030204" pitchFamily="18" charset="0"/>
                            <a:ea typeface="幼圆" panose="02010509060101010101" pitchFamily="49" charset="-122"/>
                          </a:rPr>
                        </m:ctrlPr>
                      </m:naryPr>
                      <m:sub/>
                      <m:sup/>
                      <m:e>
                        <m:sSup>
                          <m:sSupPr>
                            <m:ctrlPr>
                              <a:rPr lang="en-US" altLang="zh-CN" sz="2400" b="1" i="1">
                                <a:solidFill>
                                  <a:srgbClr val="FF0000"/>
                                </a:solidFill>
                                <a:latin typeface="Cambria Math" panose="02040503050406030204" pitchFamily="18" charset="0"/>
                                <a:ea typeface="幼圆" panose="02010509060101010101" pitchFamily="49" charset="-122"/>
                              </a:rPr>
                            </m:ctrlPr>
                          </m:sSupPr>
                          <m:e>
                            <m:d>
                              <m:dPr>
                                <m:begChr m:val="["/>
                                <m:endChr m:val="]"/>
                                <m:ctrlPr>
                                  <a:rPr lang="en-US" altLang="zh-CN" sz="2400" b="1" i="1">
                                    <a:solidFill>
                                      <a:srgbClr val="FF0000"/>
                                    </a:solidFill>
                                    <a:latin typeface="Cambria Math" panose="02040503050406030204" pitchFamily="18" charset="0"/>
                                    <a:ea typeface="幼圆" panose="02010509060101010101" pitchFamily="49" charset="-122"/>
                                  </a:rPr>
                                </m:ctrlPr>
                              </m:dPr>
                              <m:e>
                                <m:r>
                                  <a:rPr lang="en-US" altLang="zh-CN" sz="2400" b="1" i="1">
                                    <a:solidFill>
                                      <a:srgbClr val="FF0000"/>
                                    </a:solidFill>
                                    <a:latin typeface="Cambria Math" panose="02040503050406030204" pitchFamily="18" charset="0"/>
                                    <a:ea typeface="幼圆" panose="02010509060101010101" pitchFamily="49" charset="-122"/>
                                  </a:rPr>
                                  <m:t>𝒚</m:t>
                                </m:r>
                                <m:r>
                                  <a:rPr lang="en-US" altLang="zh-CN" sz="2400" b="1" i="1">
                                    <a:solidFill>
                                      <a:srgbClr val="FF0000"/>
                                    </a:solidFill>
                                    <a:latin typeface="Cambria Math" panose="02040503050406030204" pitchFamily="18" charset="0"/>
                                    <a:ea typeface="幼圆" panose="02010509060101010101" pitchFamily="49" charset="-122"/>
                                  </a:rPr>
                                  <m:t>−</m:t>
                                </m:r>
                                <m:r>
                                  <a:rPr lang="en-US" altLang="zh-CN" sz="2400" b="1" i="1">
                                    <a:solidFill>
                                      <a:srgbClr val="FF0000"/>
                                    </a:solidFill>
                                    <a:latin typeface="Cambria Math" panose="02040503050406030204" pitchFamily="18" charset="0"/>
                                    <a:ea typeface="幼圆" panose="02010509060101010101" pitchFamily="49" charset="-122"/>
                                  </a:rPr>
                                  <m:t>𝒇</m:t>
                                </m:r>
                                <m:d>
                                  <m:dPr>
                                    <m:ctrlPr>
                                      <a:rPr lang="en-US" altLang="zh-CN" sz="2400" b="1" i="1">
                                        <a:solidFill>
                                          <a:srgbClr val="FF0000"/>
                                        </a:solidFill>
                                        <a:latin typeface="Cambria Math" panose="02040503050406030204" pitchFamily="18" charset="0"/>
                                        <a:ea typeface="幼圆" panose="02010509060101010101" pitchFamily="49" charset="-122"/>
                                      </a:rPr>
                                    </m:ctrlPr>
                                  </m:dPr>
                                  <m:e>
                                    <m:r>
                                      <a:rPr lang="en-US" altLang="zh-CN" sz="2400" b="1" i="1">
                                        <a:solidFill>
                                          <a:srgbClr val="FF0000"/>
                                        </a:solidFill>
                                        <a:latin typeface="Cambria Math" panose="02040503050406030204" pitchFamily="18" charset="0"/>
                                        <a:ea typeface="幼圆" panose="02010509060101010101" pitchFamily="49" charset="-122"/>
                                      </a:rPr>
                                      <m:t>𝒙</m:t>
                                    </m:r>
                                  </m:e>
                                </m:d>
                              </m:e>
                            </m:d>
                          </m:e>
                          <m:sup>
                            <m:r>
                              <a:rPr lang="en-US" altLang="zh-CN" sz="2400" b="1" i="1">
                                <a:solidFill>
                                  <a:srgbClr val="FF0000"/>
                                </a:solidFill>
                                <a:latin typeface="Cambria Math" panose="02040503050406030204" pitchFamily="18" charset="0"/>
                                <a:ea typeface="幼圆" panose="02010509060101010101" pitchFamily="49" charset="-122"/>
                              </a:rPr>
                              <m:t>𝟐</m:t>
                            </m:r>
                          </m:sup>
                        </m:sSup>
                      </m:e>
                    </m:nary>
                  </m:oMath>
                </a14:m>
                <a:r>
                  <a:rPr lang="zh-CN" altLang="en-US" sz="2400" b="1" dirty="0">
                    <a:solidFill>
                      <a:prstClr val="black"/>
                    </a:solidFill>
                    <a:latin typeface="幼圆" panose="02010509060101010101" pitchFamily="49" charset="-122"/>
                    <a:ea typeface="幼圆" panose="02010509060101010101" pitchFamily="49" charset="-122"/>
                  </a:rPr>
                  <a:t>（</a:t>
                </a:r>
                <a:r>
                  <a:rPr lang="en-US" altLang="zh-CN" sz="2400" b="1" dirty="0">
                    <a:solidFill>
                      <a:prstClr val="black"/>
                    </a:solidFill>
                    <a:latin typeface="幼圆" panose="02010509060101010101" pitchFamily="49" charset="-122"/>
                    <a:ea typeface="幼圆" panose="02010509060101010101" pitchFamily="49" charset="-122"/>
                  </a:rPr>
                  <a:t>SE</a:t>
                </a:r>
                <a:r>
                  <a:rPr lang="zh-CN" altLang="en-US" sz="2400" b="1" dirty="0">
                    <a:solidFill>
                      <a:prstClr val="black"/>
                    </a:solidFill>
                    <a:latin typeface="幼圆" panose="02010509060101010101" pitchFamily="49" charset="-122"/>
                    <a:ea typeface="幼圆" panose="02010509060101010101" pitchFamily="49" charset="-122"/>
                  </a:rPr>
                  <a:t>）或平均平方误差（</a:t>
                </a:r>
                <a:r>
                  <a:rPr lang="en-US" altLang="zh-CN" sz="2400" b="1" dirty="0">
                    <a:solidFill>
                      <a:prstClr val="black"/>
                    </a:solidFill>
                    <a:latin typeface="幼圆" panose="02010509060101010101" pitchFamily="49" charset="-122"/>
                    <a:ea typeface="幼圆" panose="02010509060101010101" pitchFamily="49" charset="-122"/>
                  </a:rPr>
                  <a:t>MSE-mean square error</a:t>
                </a:r>
                <a:r>
                  <a:rPr lang="zh-CN" altLang="en-US" sz="2400" b="1" dirty="0">
                    <a:solidFill>
                      <a:prstClr val="black"/>
                    </a:solidFill>
                    <a:latin typeface="幼圆" panose="02010509060101010101" pitchFamily="49" charset="-122"/>
                    <a:ea typeface="幼圆" panose="02010509060101010101" pitchFamily="49" charset="-122"/>
                  </a:rPr>
                  <a:t>）被更多采用。</a:t>
                </a:r>
                <a:endPar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endParaRPr>
              </a:p>
            </p:txBody>
          </p:sp>
        </mc:Choice>
        <mc:Fallback xmlns="">
          <p:sp>
            <p:nvSpPr>
              <p:cNvPr id="6" name="矩形 5">
                <a:extLst>
                  <a:ext uri="{FF2B5EF4-FFF2-40B4-BE49-F238E27FC236}">
                    <a16:creationId xmlns:a16="http://schemas.microsoft.com/office/drawing/2014/main" id="{DB935583-DA65-43F6-9A08-F15BA5808BF4}"/>
                  </a:ext>
                </a:extLst>
              </p:cNvPr>
              <p:cNvSpPr>
                <a:spLocks noRot="1" noChangeAspect="1" noMove="1" noResize="1" noEditPoints="1" noAdjustHandles="1" noChangeArrowheads="1" noChangeShapeType="1" noTextEdit="1"/>
              </p:cNvSpPr>
              <p:nvPr/>
            </p:nvSpPr>
            <p:spPr>
              <a:xfrm>
                <a:off x="402399" y="2228671"/>
                <a:ext cx="8339199" cy="839332"/>
              </a:xfrm>
              <a:prstGeom prst="rect">
                <a:avLst/>
              </a:prstGeom>
              <a:blipFill>
                <a:blip r:embed="rId3"/>
                <a:stretch>
                  <a:fillRect l="-658" t="-7299" r="-731" b="-160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78BAB35-F9B0-44A6-AA35-A5590A2EB821}"/>
                  </a:ext>
                </a:extLst>
              </p:cNvPr>
              <p:cNvSpPr/>
              <p:nvPr/>
            </p:nvSpPr>
            <p:spPr>
              <a:xfrm>
                <a:off x="402399" y="3155557"/>
                <a:ext cx="8339199" cy="2190921"/>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幼圆" panose="02010509060101010101" pitchFamily="49" charset="-122"/>
                    <a:ea typeface="幼圆" panose="02010509060101010101" pitchFamily="49" charset="-122"/>
                  </a:rPr>
                  <a:t>另一种基于平方误差的噪声强度的定义为信噪比（</a:t>
                </a:r>
                <a:r>
                  <a:rPr lang="en-US" altLang="zh-CN" sz="2400" b="1" dirty="0">
                    <a:solidFill>
                      <a:prstClr val="black"/>
                    </a:solidFill>
                    <a:latin typeface="幼圆" panose="02010509060101010101" pitchFamily="49" charset="-122"/>
                    <a:ea typeface="幼圆" panose="02010509060101010101" pitchFamily="49" charset="-122"/>
                  </a:rPr>
                  <a:t>SNR-signal to noise ratio</a:t>
                </a:r>
                <a:r>
                  <a:rPr lang="zh-CN" altLang="en-US" sz="2400" b="1" dirty="0">
                    <a:solidFill>
                      <a:prstClr val="black"/>
                    </a:solidFill>
                    <a:latin typeface="幼圆" panose="02010509060101010101" pitchFamily="49" charset="-122"/>
                    <a:ea typeface="幼圆" panose="02010509060101010101" pitchFamily="49" charset="-122"/>
                  </a:rPr>
                  <a:t>）：</a:t>
                </a:r>
                <a14:m>
                  <m:oMath xmlns:m="http://schemas.openxmlformats.org/officeDocument/2006/math">
                    <m:r>
                      <a:rPr lang="en-US" altLang="zh-CN" sz="2400" b="1" i="1" smtClean="0">
                        <a:solidFill>
                          <a:srgbClr val="FF0000"/>
                        </a:solidFill>
                        <a:latin typeface="Cambria Math" panose="02040503050406030204" pitchFamily="18" charset="0"/>
                        <a:ea typeface="幼圆" panose="02010509060101010101" pitchFamily="49" charset="-122"/>
                      </a:rPr>
                      <m:t>𝟏𝟎</m:t>
                    </m:r>
                    <m:r>
                      <a:rPr lang="en-US" altLang="zh-CN" sz="2400" b="1" i="1" smtClean="0">
                        <a:solidFill>
                          <a:srgbClr val="FF0000"/>
                        </a:solidFill>
                        <a:latin typeface="Cambria Math" panose="02040503050406030204" pitchFamily="18" charset="0"/>
                        <a:ea typeface="幼圆" panose="02010509060101010101" pitchFamily="49" charset="-122"/>
                      </a:rPr>
                      <m:t>⋅</m:t>
                    </m:r>
                    <m:func>
                      <m:funcPr>
                        <m:ctrlPr>
                          <a:rPr lang="en-US" altLang="zh-CN" sz="2400" b="1" i="1" smtClean="0">
                            <a:solidFill>
                              <a:srgbClr val="FF0000"/>
                            </a:solidFill>
                            <a:latin typeface="Cambria Math" panose="02040503050406030204" pitchFamily="18" charset="0"/>
                            <a:ea typeface="幼圆" panose="02010509060101010101" pitchFamily="49" charset="-122"/>
                          </a:rPr>
                        </m:ctrlPr>
                      </m:funcPr>
                      <m:fName>
                        <m:sSub>
                          <m:sSubPr>
                            <m:ctrlPr>
                              <a:rPr lang="en-US" altLang="zh-CN" sz="2400" b="0" i="1" smtClean="0">
                                <a:solidFill>
                                  <a:srgbClr val="FF0000"/>
                                </a:solidFill>
                                <a:latin typeface="Cambria Math" panose="02040503050406030204" pitchFamily="18" charset="0"/>
                                <a:ea typeface="幼圆" panose="02010509060101010101" pitchFamily="49" charset="-122"/>
                              </a:rPr>
                            </m:ctrlPr>
                          </m:sSubPr>
                          <m:e>
                            <m:r>
                              <m:rPr>
                                <m:sty m:val="p"/>
                              </m:rPr>
                              <a:rPr lang="en-US" altLang="zh-CN" sz="2400" b="0" i="0" smtClean="0">
                                <a:solidFill>
                                  <a:srgbClr val="FF0000"/>
                                </a:solidFill>
                                <a:latin typeface="Cambria Math" panose="02040503050406030204" pitchFamily="18" charset="0"/>
                                <a:ea typeface="幼圆" panose="02010509060101010101" pitchFamily="49" charset="-122"/>
                              </a:rPr>
                              <m:t>log</m:t>
                            </m:r>
                          </m:e>
                          <m:sub>
                            <m:r>
                              <a:rPr lang="en-US" altLang="zh-CN" sz="2400" b="0" i="1" smtClean="0">
                                <a:solidFill>
                                  <a:srgbClr val="FF0000"/>
                                </a:solidFill>
                                <a:latin typeface="Cambria Math" panose="02040503050406030204" pitchFamily="18" charset="0"/>
                                <a:ea typeface="幼圆" panose="02010509060101010101" pitchFamily="49" charset="-122"/>
                              </a:rPr>
                              <m:t>10</m:t>
                            </m:r>
                          </m:sub>
                        </m:sSub>
                      </m:fName>
                      <m:e>
                        <m:r>
                          <a:rPr lang="en-US" altLang="zh-CN" sz="2400" b="0" i="1" smtClean="0">
                            <a:solidFill>
                              <a:srgbClr val="FF0000"/>
                            </a:solidFill>
                            <a:latin typeface="Cambria Math" panose="02040503050406030204" pitchFamily="18" charset="0"/>
                            <a:ea typeface="幼圆" panose="02010509060101010101" pitchFamily="49" charset="-122"/>
                          </a:rPr>
                          <m:t>(</m:t>
                        </m:r>
                        <m:f>
                          <m:fPr>
                            <m:ctrlPr>
                              <a:rPr lang="en-US" altLang="zh-CN" sz="2400" b="0" i="1" smtClean="0">
                                <a:solidFill>
                                  <a:srgbClr val="FF0000"/>
                                </a:solidFill>
                                <a:latin typeface="Cambria Math" panose="02040503050406030204" pitchFamily="18" charset="0"/>
                                <a:ea typeface="幼圆" panose="02010509060101010101" pitchFamily="49" charset="-122"/>
                              </a:rPr>
                            </m:ctrlPr>
                          </m:fPr>
                          <m:num>
                            <m:r>
                              <a:rPr lang="en-US" altLang="zh-CN" sz="2400" b="0" i="1" smtClean="0">
                                <a:solidFill>
                                  <a:srgbClr val="FF0000"/>
                                </a:solidFill>
                                <a:latin typeface="Cambria Math" panose="02040503050406030204" pitchFamily="18" charset="0"/>
                                <a:ea typeface="幼圆" panose="02010509060101010101" pitchFamily="49" charset="-122"/>
                              </a:rPr>
                              <m:t>∑</m:t>
                            </m:r>
                            <m:sSup>
                              <m:sSupPr>
                                <m:ctrlPr>
                                  <a:rPr lang="en-US" altLang="zh-CN" sz="2400" b="0" i="1" smtClean="0">
                                    <a:solidFill>
                                      <a:srgbClr val="FF0000"/>
                                    </a:solidFill>
                                    <a:latin typeface="Cambria Math" panose="02040503050406030204" pitchFamily="18" charset="0"/>
                                    <a:ea typeface="幼圆" panose="02010509060101010101" pitchFamily="49" charset="-122"/>
                                  </a:rPr>
                                </m:ctrlPr>
                              </m:sSupPr>
                              <m:e>
                                <m:r>
                                  <a:rPr lang="en-US" altLang="zh-CN" sz="2400" b="0" i="1" smtClean="0">
                                    <a:solidFill>
                                      <a:srgbClr val="FF0000"/>
                                    </a:solidFill>
                                    <a:latin typeface="Cambria Math" panose="02040503050406030204" pitchFamily="18" charset="0"/>
                                    <a:ea typeface="幼圆" panose="02010509060101010101" pitchFamily="49" charset="-122"/>
                                  </a:rPr>
                                  <m:t>𝑓</m:t>
                                </m:r>
                              </m:e>
                              <m:sup>
                                <m:r>
                                  <a:rPr lang="en-US" altLang="zh-CN" sz="2400" b="0" i="1" smtClean="0">
                                    <a:solidFill>
                                      <a:srgbClr val="FF0000"/>
                                    </a:solidFill>
                                    <a:latin typeface="Cambria Math" panose="02040503050406030204" pitchFamily="18" charset="0"/>
                                    <a:ea typeface="幼圆" panose="02010509060101010101" pitchFamily="49" charset="-122"/>
                                  </a:rPr>
                                  <m:t>2</m:t>
                                </m:r>
                              </m:sup>
                            </m:sSup>
                            <m:r>
                              <a:rPr lang="en-US" altLang="zh-CN" sz="2400" b="0" i="1" smtClean="0">
                                <a:solidFill>
                                  <a:srgbClr val="FF0000"/>
                                </a:solidFill>
                                <a:latin typeface="Cambria Math" panose="02040503050406030204" pitchFamily="18" charset="0"/>
                                <a:ea typeface="幼圆" panose="02010509060101010101" pitchFamily="49" charset="-122"/>
                              </a:rPr>
                              <m:t>(</m:t>
                            </m:r>
                            <m:r>
                              <a:rPr lang="en-US" altLang="zh-CN" sz="2400" b="0" i="1" smtClean="0">
                                <a:solidFill>
                                  <a:srgbClr val="FF0000"/>
                                </a:solidFill>
                                <a:latin typeface="Cambria Math" panose="02040503050406030204" pitchFamily="18" charset="0"/>
                                <a:ea typeface="幼圆" panose="02010509060101010101" pitchFamily="49" charset="-122"/>
                              </a:rPr>
                              <m:t>𝑥</m:t>
                            </m:r>
                            <m:r>
                              <a:rPr lang="en-US" altLang="zh-CN" sz="2400" b="0" i="1" smtClean="0">
                                <a:solidFill>
                                  <a:srgbClr val="FF0000"/>
                                </a:solidFill>
                                <a:latin typeface="Cambria Math" panose="02040503050406030204" pitchFamily="18" charset="0"/>
                                <a:ea typeface="幼圆" panose="02010509060101010101" pitchFamily="49" charset="-122"/>
                              </a:rPr>
                              <m:t>)</m:t>
                            </m:r>
                          </m:num>
                          <m:den>
                            <m:r>
                              <a:rPr lang="en-US" altLang="zh-CN" sz="2400" b="0" i="1" smtClean="0">
                                <a:solidFill>
                                  <a:srgbClr val="FF0000"/>
                                </a:solidFill>
                                <a:latin typeface="Cambria Math" panose="02040503050406030204" pitchFamily="18" charset="0"/>
                                <a:ea typeface="幼圆" panose="02010509060101010101" pitchFamily="49" charset="-122"/>
                              </a:rPr>
                              <m:t>∑</m:t>
                            </m:r>
                            <m:sSup>
                              <m:sSupPr>
                                <m:ctrlPr>
                                  <a:rPr lang="en-US" altLang="zh-CN" sz="2400" b="0" i="1" smtClean="0">
                                    <a:solidFill>
                                      <a:srgbClr val="FF0000"/>
                                    </a:solidFill>
                                    <a:latin typeface="Cambria Math" panose="02040503050406030204" pitchFamily="18" charset="0"/>
                                    <a:ea typeface="幼圆" panose="02010509060101010101" pitchFamily="49" charset="-122"/>
                                  </a:rPr>
                                </m:ctrlPr>
                              </m:sSupPr>
                              <m:e>
                                <m:d>
                                  <m:dPr>
                                    <m:begChr m:val="["/>
                                    <m:endChr m:val="]"/>
                                    <m:ctrlPr>
                                      <a:rPr lang="en-US" altLang="zh-CN" sz="2400" b="0" i="1" smtClean="0">
                                        <a:solidFill>
                                          <a:srgbClr val="FF0000"/>
                                        </a:solidFill>
                                        <a:latin typeface="Cambria Math" panose="02040503050406030204" pitchFamily="18" charset="0"/>
                                        <a:ea typeface="幼圆" panose="02010509060101010101" pitchFamily="49" charset="-122"/>
                                      </a:rPr>
                                    </m:ctrlPr>
                                  </m:dPr>
                                  <m:e>
                                    <m:r>
                                      <a:rPr lang="en-US" altLang="zh-CN" sz="2400" b="0" i="1" smtClean="0">
                                        <a:solidFill>
                                          <a:srgbClr val="FF0000"/>
                                        </a:solidFill>
                                        <a:latin typeface="Cambria Math" panose="02040503050406030204" pitchFamily="18" charset="0"/>
                                        <a:ea typeface="幼圆" panose="02010509060101010101" pitchFamily="49" charset="-122"/>
                                      </a:rPr>
                                      <m:t>𝑦</m:t>
                                    </m:r>
                                    <m:r>
                                      <a:rPr lang="en-US" altLang="zh-CN" sz="2400" b="0" i="1" smtClean="0">
                                        <a:solidFill>
                                          <a:srgbClr val="FF0000"/>
                                        </a:solidFill>
                                        <a:latin typeface="Cambria Math" panose="02040503050406030204" pitchFamily="18" charset="0"/>
                                        <a:ea typeface="幼圆" panose="02010509060101010101" pitchFamily="49" charset="-122"/>
                                      </a:rPr>
                                      <m:t>−</m:t>
                                    </m:r>
                                    <m:r>
                                      <a:rPr lang="en-US" altLang="zh-CN" sz="2400" b="0" i="1" smtClean="0">
                                        <a:solidFill>
                                          <a:srgbClr val="FF0000"/>
                                        </a:solidFill>
                                        <a:latin typeface="Cambria Math" panose="02040503050406030204" pitchFamily="18" charset="0"/>
                                        <a:ea typeface="幼圆" panose="02010509060101010101" pitchFamily="49" charset="-122"/>
                                      </a:rPr>
                                      <m:t>𝑓</m:t>
                                    </m:r>
                                    <m:d>
                                      <m:dPr>
                                        <m:ctrlPr>
                                          <a:rPr lang="en-US" altLang="zh-CN" sz="2400" b="0" i="1" smtClean="0">
                                            <a:solidFill>
                                              <a:srgbClr val="FF0000"/>
                                            </a:solidFill>
                                            <a:latin typeface="Cambria Math" panose="02040503050406030204" pitchFamily="18" charset="0"/>
                                            <a:ea typeface="幼圆" panose="02010509060101010101" pitchFamily="49" charset="-122"/>
                                          </a:rPr>
                                        </m:ctrlPr>
                                      </m:dPr>
                                      <m:e>
                                        <m:r>
                                          <a:rPr lang="en-US" altLang="zh-CN" sz="2400" b="0" i="1" smtClean="0">
                                            <a:solidFill>
                                              <a:srgbClr val="FF0000"/>
                                            </a:solidFill>
                                            <a:latin typeface="Cambria Math" panose="02040503050406030204" pitchFamily="18" charset="0"/>
                                            <a:ea typeface="幼圆" panose="02010509060101010101" pitchFamily="49" charset="-122"/>
                                          </a:rPr>
                                          <m:t>𝑥</m:t>
                                        </m:r>
                                      </m:e>
                                    </m:d>
                                  </m:e>
                                </m:d>
                              </m:e>
                              <m:sup>
                                <m:r>
                                  <a:rPr lang="en-US" altLang="zh-CN" sz="2400" b="0" i="1" smtClean="0">
                                    <a:solidFill>
                                      <a:srgbClr val="FF0000"/>
                                    </a:solidFill>
                                    <a:latin typeface="Cambria Math" panose="02040503050406030204" pitchFamily="18" charset="0"/>
                                    <a:ea typeface="幼圆" panose="02010509060101010101" pitchFamily="49" charset="-122"/>
                                  </a:rPr>
                                  <m:t>2</m:t>
                                </m:r>
                              </m:sup>
                            </m:sSup>
                          </m:den>
                        </m:f>
                        <m:r>
                          <a:rPr lang="en-US" altLang="zh-CN" sz="2400" b="0" i="1" smtClean="0">
                            <a:solidFill>
                              <a:srgbClr val="FF0000"/>
                            </a:solidFill>
                            <a:latin typeface="Cambria Math" panose="02040503050406030204" pitchFamily="18" charset="0"/>
                            <a:ea typeface="幼圆" panose="02010509060101010101" pitchFamily="49" charset="-122"/>
                          </a:rPr>
                          <m:t>)</m:t>
                        </m:r>
                      </m:e>
                    </m:func>
                  </m:oMath>
                </a14:m>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a:t>
                </a:r>
                <a:r>
                  <a:rPr kumimoji="0" lang="zh-CN" altLang="en-US"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rPr>
                  <a:t>此值与真实信号的性质有关。在相同</a:t>
                </a:r>
                <a:r>
                  <a:rPr lang="zh-CN" altLang="en-US" sz="2400" b="1">
                    <a:latin typeface="幼圆" panose="02010509060101010101" pitchFamily="49" charset="-122"/>
                    <a:ea typeface="幼圆" panose="02010509060101010101" pitchFamily="49" charset="-122"/>
                  </a:rPr>
                  <a:t>真实</a:t>
                </a:r>
                <a:r>
                  <a:rPr kumimoji="0" lang="zh-CN" altLang="en-US" sz="2400" b="1" i="0" u="none" strike="noStrike" kern="1200" cap="none" spc="0" normalizeH="0" baseline="0" noProof="0">
                    <a:ln>
                      <a:noFill/>
                    </a:ln>
                    <a:effectLst/>
                    <a:uLnTx/>
                    <a:uFillTx/>
                    <a:latin typeface="幼圆" panose="02010509060101010101" pitchFamily="49" charset="-122"/>
                    <a:ea typeface="幼圆" panose="02010509060101010101" pitchFamily="49" charset="-122"/>
                    <a:cs typeface="+mn-cs"/>
                  </a:rPr>
                  <a:t>信号</a:t>
                </a:r>
                <a:r>
                  <a:rPr kumimoji="0" lang="zh-CN" altLang="en-US"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rPr>
                  <a:t>的情况下，信噪比越高，信号质量越高。</a:t>
                </a:r>
                <a:r>
                  <a:rPr kumimoji="0" lang="en-US" altLang="zh-CN"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rPr>
                  <a:t>MATLAB</a:t>
                </a:r>
                <a:r>
                  <a:rPr kumimoji="0" lang="zh-CN" altLang="en-US"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rPr>
                  <a:t>函数调用方法</a:t>
                </a:r>
                <a:r>
                  <a:rPr kumimoji="0" lang="en-US" altLang="zh-CN" sz="2400" b="1" i="0" u="none" strike="noStrike" kern="1200" cap="none" spc="0" normalizeH="0" baseline="0" noProof="0" dirty="0">
                    <a:ln>
                      <a:noFill/>
                    </a:ln>
                    <a:solidFill>
                      <a:schemeClr val="accent2"/>
                    </a:solidFill>
                    <a:effectLst/>
                    <a:uLnTx/>
                    <a:uFillTx/>
                    <a:latin typeface="Courier New" panose="02070309020205020404" pitchFamily="49" charset="0"/>
                    <a:ea typeface="幼圆" panose="02010509060101010101" pitchFamily="49" charset="-122"/>
                    <a:cs typeface="Courier New" panose="02070309020205020404" pitchFamily="49" charset="0"/>
                  </a:rPr>
                  <a:t>snr(</a:t>
                </a:r>
                <a:r>
                  <a:rPr kumimoji="0" lang="en-US" altLang="zh-CN" sz="2400" b="1" i="0" u="none" strike="noStrike" kern="1200" cap="none" spc="0" normalizeH="0" baseline="0" noProof="0" dirty="0" err="1">
                    <a:ln>
                      <a:noFill/>
                    </a:ln>
                    <a:solidFill>
                      <a:schemeClr val="accent2"/>
                    </a:solidFill>
                    <a:effectLst/>
                    <a:uLnTx/>
                    <a:uFillTx/>
                    <a:latin typeface="Courier New" panose="02070309020205020404" pitchFamily="49" charset="0"/>
                    <a:ea typeface="幼圆" panose="02010509060101010101" pitchFamily="49" charset="-122"/>
                    <a:cs typeface="Courier New" panose="02070309020205020404" pitchFamily="49" charset="0"/>
                  </a:rPr>
                  <a:t>s,n</a:t>
                </a:r>
                <a:r>
                  <a:rPr kumimoji="0" lang="en-US" altLang="zh-CN" sz="2400" b="1" i="0" u="none" strike="noStrike" kern="1200" cap="none" spc="0" normalizeH="0" baseline="0" noProof="0" dirty="0">
                    <a:ln>
                      <a:noFill/>
                    </a:ln>
                    <a:solidFill>
                      <a:schemeClr val="accent2"/>
                    </a:solidFill>
                    <a:effectLst/>
                    <a:uLnTx/>
                    <a:uFillTx/>
                    <a:latin typeface="Courier New" panose="02070309020205020404" pitchFamily="49" charset="0"/>
                    <a:ea typeface="幼圆" panose="02010509060101010101" pitchFamily="49" charset="-122"/>
                    <a:cs typeface="Courier New" panose="02070309020205020404" pitchFamily="49" charset="0"/>
                  </a:rPr>
                  <a:t>)</a:t>
                </a:r>
                <a:r>
                  <a:rPr kumimoji="0" lang="en-US" altLang="zh-CN"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rPr>
                  <a:t>,s</a:t>
                </a:r>
                <a:r>
                  <a:rPr kumimoji="0" lang="zh-CN" altLang="en-US"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rPr>
                  <a:t>为信号，</a:t>
                </a:r>
                <a:r>
                  <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n</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为误差</a:t>
                </a:r>
                <a:r>
                  <a:rPr lang="zh-CN" altLang="en-US" sz="2400" b="1" dirty="0">
                    <a:latin typeface="幼圆" panose="02010509060101010101" pitchFamily="49" charset="-122"/>
                    <a:ea typeface="幼圆" panose="02010509060101010101" pitchFamily="49" charset="-122"/>
                  </a:rPr>
                  <a:t>。前例信噪比：</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rPr>
                  <a:t>15.6547</a:t>
                </a:r>
                <a:endParaRPr kumimoji="0" lang="en-US" altLang="zh-CN" sz="2400" b="1" i="0" u="none" strike="noStrike" kern="1200" cap="none" spc="0" normalizeH="0" baseline="0" noProof="0" dirty="0">
                  <a:ln>
                    <a:noFill/>
                  </a:ln>
                  <a:solidFill>
                    <a:srgbClr val="0070C0"/>
                  </a:solidFill>
                  <a:effectLst/>
                  <a:uLnTx/>
                  <a:uFillTx/>
                  <a:latin typeface="Courier New" panose="02070309020205020404" pitchFamily="49" charset="0"/>
                  <a:ea typeface="幼圆" panose="02010509060101010101" pitchFamily="49" charset="-122"/>
                  <a:cs typeface="Courier New" panose="02070309020205020404" pitchFamily="49" charset="0"/>
                </a:endParaRPr>
              </a:p>
            </p:txBody>
          </p:sp>
        </mc:Choice>
        <mc:Fallback xmlns="">
          <p:sp>
            <p:nvSpPr>
              <p:cNvPr id="8" name="矩形 7">
                <a:extLst>
                  <a:ext uri="{FF2B5EF4-FFF2-40B4-BE49-F238E27FC236}">
                    <a16:creationId xmlns:a16="http://schemas.microsoft.com/office/drawing/2014/main" id="{178BAB35-F9B0-44A6-AA35-A5590A2EB821}"/>
                  </a:ext>
                </a:extLst>
              </p:cNvPr>
              <p:cNvSpPr>
                <a:spLocks noRot="1" noChangeAspect="1" noMove="1" noResize="1" noEditPoints="1" noAdjustHandles="1" noChangeArrowheads="1" noChangeShapeType="1" noTextEdit="1"/>
              </p:cNvSpPr>
              <p:nvPr/>
            </p:nvSpPr>
            <p:spPr>
              <a:xfrm>
                <a:off x="402399" y="3155557"/>
                <a:ext cx="8339199" cy="2190921"/>
              </a:xfrm>
              <a:prstGeom prst="rect">
                <a:avLst/>
              </a:prstGeom>
              <a:blipFill>
                <a:blip r:embed="rId4"/>
                <a:stretch>
                  <a:fillRect l="-658" t="-2228" b="-6128"/>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25A7B636-EBA6-40F7-A0A9-F90CC4A40310}"/>
              </a:ext>
            </a:extLst>
          </p:cNvPr>
          <p:cNvSpPr/>
          <p:nvPr/>
        </p:nvSpPr>
        <p:spPr>
          <a:xfrm>
            <a:off x="402398" y="5346478"/>
            <a:ext cx="8339199" cy="120032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defRPr/>
            </a:pPr>
            <a:r>
              <a:rPr lang="zh-CN" altLang="en-US" sz="2400" b="1" dirty="0">
                <a:solidFill>
                  <a:prstClr val="black"/>
                </a:solidFill>
                <a:latin typeface="幼圆" panose="02010509060101010101" pitchFamily="49" charset="-122"/>
                <a:ea typeface="幼圆" panose="02010509060101010101" pitchFamily="49" charset="-122"/>
              </a:rPr>
              <a:t>在已知噪声的分布类型与相应参数的情况下，直接以将这些噪声特性作为噪声强弱的度量，很多时候会更加可靠。而信噪比可以作为一种</a:t>
            </a:r>
            <a:r>
              <a:rPr lang="zh-CN" altLang="en-US" sz="2400" b="1" dirty="0">
                <a:solidFill>
                  <a:srgbClr val="FF0000"/>
                </a:solidFill>
                <a:latin typeface="幼圆" panose="02010509060101010101" pitchFamily="49" charset="-122"/>
                <a:ea typeface="幼圆" panose="02010509060101010101" pitchFamily="49" charset="-122"/>
              </a:rPr>
              <a:t>衡量去噪或恢复质量的有效尺度</a:t>
            </a:r>
            <a:r>
              <a:rPr lang="zh-CN" altLang="en-US" sz="2400" b="1" dirty="0">
                <a:solidFill>
                  <a:prstClr val="black"/>
                </a:solidFill>
                <a:latin typeface="幼圆" panose="02010509060101010101" pitchFamily="49" charset="-122"/>
                <a:ea typeface="幼圆" panose="02010509060101010101" pitchFamily="49" charset="-122"/>
              </a:rPr>
              <a:t>。</a:t>
            </a:r>
            <a:endPar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endParaRPr>
          </a:p>
        </p:txBody>
      </p:sp>
    </p:spTree>
    <p:extLst>
      <p:ext uri="{BB962C8B-B14F-4D97-AF65-F5344CB8AC3E}">
        <p14:creationId xmlns:p14="http://schemas.microsoft.com/office/powerpoint/2010/main" val="213419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hlinkClick r:id="rId3" action="ppaction://hlinkfile"/>
              </a:rPr>
              <a:t>数字信号高斯噪声的均值滤波</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500030D0-8D00-445E-BF97-0F4C1A7A8D6C}"/>
              </a:ext>
            </a:extLst>
          </p:cNvPr>
          <p:cNvSpPr/>
          <p:nvPr/>
        </p:nvSpPr>
        <p:spPr>
          <a:xfrm>
            <a:off x="323528" y="2668352"/>
            <a:ext cx="8339199"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f1=smooth(y) </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是一种</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MATLAB</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自带的五点均值滤波方法，</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返回值</a:t>
            </a:r>
            <a:r>
              <a:rPr lang="en-US" altLang="zh-CN"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f1</a:t>
            </a:r>
            <a:r>
              <a:rPr lang="zh-CN" altLang="en-US" sz="2400" b="1" dirty="0">
                <a:solidFill>
                  <a:srgbClr val="FF0000"/>
                </a:solidFill>
                <a:latin typeface="Courier New" panose="02070309020205020404" pitchFamily="49" charset="0"/>
                <a:ea typeface="幼圆" panose="02010509060101010101" pitchFamily="49" charset="-122"/>
                <a:cs typeface="Courier New" panose="02070309020205020404" pitchFamily="49" charset="0"/>
              </a:rPr>
              <a:t>为列向量</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，恢复效果如下图</a:t>
            </a:r>
            <a:r>
              <a:rPr lang="en-US" altLang="zh-CN" sz="2400" b="1" dirty="0">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SNR=22.3808</a:t>
            </a:r>
            <a:r>
              <a:rPr lang="en-US" altLang="zh-CN" sz="2400" b="1" dirty="0">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a:t>
            </a:r>
            <a:endParaRPr kumimoji="0" lang="en-US" altLang="zh-CN"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endParaRPr>
          </a:p>
        </p:txBody>
      </p:sp>
      <p:sp>
        <p:nvSpPr>
          <p:cNvPr id="7" name="矩形 6">
            <a:extLst>
              <a:ext uri="{FF2B5EF4-FFF2-40B4-BE49-F238E27FC236}">
                <a16:creationId xmlns:a16="http://schemas.microsoft.com/office/drawing/2014/main" id="{712529D6-9E81-4CA2-924A-3389827E80B9}"/>
              </a:ext>
            </a:extLst>
          </p:cNvPr>
          <p:cNvSpPr/>
          <p:nvPr/>
        </p:nvSpPr>
        <p:spPr>
          <a:xfrm>
            <a:off x="323527" y="1098692"/>
            <a:ext cx="8339199" cy="1569660"/>
          </a:xfrm>
          <a:prstGeom prst="rect">
            <a:avLst/>
          </a:prstGeom>
        </p:spPr>
        <p:txBody>
          <a:bodyPr wrap="square">
            <a:spAutoFit/>
          </a:bodyPr>
          <a:lstStyle/>
          <a:p>
            <a:pPr marL="274320" marR="0" lvl="0" indent="-274320" algn="l" defTabSz="914400" rtl="0" eaLnBrk="1" fontAlgn="auto" latinLnBrk="0" hangingPunct="1">
              <a:lnSpc>
                <a:spcPct val="100000"/>
              </a:lnSpc>
              <a:spcBef>
                <a:spcPts val="580"/>
              </a:spcBef>
              <a:spcAft>
                <a:spcPts val="0"/>
              </a:spcAft>
              <a:buClr>
                <a:srgbClr val="00B050"/>
              </a:buClr>
              <a:buSzPct val="85000"/>
              <a:buFont typeface="Wingdings" pitchFamily="2" charset="2"/>
              <a:buChar char="q"/>
              <a:tabLst/>
              <a:defRPr/>
            </a:pP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因为高斯噪声是</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0</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均值的，并且噪声的幅度明显小于信号本身的强度（</a:t>
            </a:r>
            <a:r>
              <a:rPr kumimoji="0" lang="en-US" altLang="zh-CN"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SNR&gt;10</a:t>
            </a:r>
            <a:r>
              <a:rPr kumimoji="0" lang="zh-CN" altLang="en-US" sz="2400" b="1" i="0" u="none" strike="noStrike" kern="1200" cap="none" spc="0" normalizeH="0" baseline="0" noProof="0" dirty="0">
                <a:ln>
                  <a:noFill/>
                </a:ln>
                <a:effectLst/>
                <a:uLnTx/>
                <a:uFillTx/>
                <a:latin typeface="Courier New" panose="02070309020205020404" pitchFamily="49" charset="0"/>
                <a:ea typeface="幼圆" panose="02010509060101010101" pitchFamily="49" charset="-122"/>
                <a:cs typeface="Courier New" panose="02070309020205020404" pitchFamily="49" charset="0"/>
              </a:rPr>
              <a:t>即表明噪声强度不足信号强度的根号十分之一）</a:t>
            </a:r>
            <a:r>
              <a:rPr kumimoji="0" lang="zh-CN" altLang="en-US"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sym typeface="Wingdings" panose="05000000000000000000" pitchFamily="2" charset="2"/>
              </a:rPr>
              <a:t>。故采用简单的</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sym typeface="Wingdings" panose="05000000000000000000" pitchFamily="2" charset="2"/>
              </a:rPr>
              <a:t>均值方法</a:t>
            </a:r>
            <a:r>
              <a:rPr kumimoji="0" lang="zh-CN" altLang="en-US"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sym typeface="Wingdings" panose="05000000000000000000" pitchFamily="2" charset="2"/>
              </a:rPr>
              <a:t>对带噪信号做光滑化处理（也成为</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sym typeface="Wingdings" panose="05000000000000000000" pitchFamily="2" charset="2"/>
              </a:rPr>
              <a:t>均值滤波</a:t>
            </a:r>
            <a:r>
              <a:rPr kumimoji="0" lang="zh-CN" altLang="en-US"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sym typeface="Wingdings" panose="05000000000000000000" pitchFamily="2" charset="2"/>
              </a:rPr>
              <a:t>），就可以得到一个近似的恢复信号。</a:t>
            </a:r>
            <a:endParaRPr kumimoji="0" lang="en-US" altLang="zh-CN"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cs typeface="+mn-cs"/>
            </a:endParaRPr>
          </a:p>
        </p:txBody>
      </p:sp>
      <p:pic>
        <p:nvPicPr>
          <p:cNvPr id="3" name="图片 2">
            <a:extLst>
              <a:ext uri="{FF2B5EF4-FFF2-40B4-BE49-F238E27FC236}">
                <a16:creationId xmlns:a16="http://schemas.microsoft.com/office/drawing/2014/main" id="{729AD488-B2C0-477C-BDA2-69FDF0CD66A7}"/>
              </a:ext>
            </a:extLst>
          </p:cNvPr>
          <p:cNvPicPr>
            <a:picLocks noChangeAspect="1"/>
          </p:cNvPicPr>
          <p:nvPr/>
        </p:nvPicPr>
        <p:blipFill>
          <a:blip r:embed="rId4"/>
          <a:stretch>
            <a:fillRect/>
          </a:stretch>
        </p:blipFill>
        <p:spPr>
          <a:xfrm>
            <a:off x="2059751" y="3242009"/>
            <a:ext cx="4866750" cy="3654000"/>
          </a:xfrm>
          <a:prstGeom prst="rect">
            <a:avLst/>
          </a:prstGeom>
        </p:spPr>
      </p:pic>
      <p:pic>
        <p:nvPicPr>
          <p:cNvPr id="4" name="图片 3">
            <a:extLst>
              <a:ext uri="{FF2B5EF4-FFF2-40B4-BE49-F238E27FC236}">
                <a16:creationId xmlns:a16="http://schemas.microsoft.com/office/drawing/2014/main" id="{7F4C2E32-441E-4062-BF96-6BAA3E219E41}"/>
              </a:ext>
            </a:extLst>
          </p:cNvPr>
          <p:cNvPicPr>
            <a:picLocks noChangeAspect="1"/>
          </p:cNvPicPr>
          <p:nvPr/>
        </p:nvPicPr>
        <p:blipFill>
          <a:blip r:embed="rId5"/>
          <a:stretch>
            <a:fillRect/>
          </a:stretch>
        </p:blipFill>
        <p:spPr>
          <a:xfrm>
            <a:off x="2059751" y="3242009"/>
            <a:ext cx="4866750" cy="3654000"/>
          </a:xfrm>
          <a:prstGeom prst="rect">
            <a:avLst/>
          </a:prstGeom>
        </p:spPr>
      </p:pic>
    </p:spTree>
    <p:extLst>
      <p:ext uri="{BB962C8B-B14F-4D97-AF65-F5344CB8AC3E}">
        <p14:creationId xmlns:p14="http://schemas.microsoft.com/office/powerpoint/2010/main" val="66097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数字信号高斯噪声的均值滤波</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500030D0-8D00-445E-BF97-0F4C1A7A8D6C}"/>
              </a:ext>
            </a:extLst>
          </p:cNvPr>
          <p:cNvSpPr/>
          <p:nvPr/>
        </p:nvSpPr>
        <p:spPr>
          <a:xfrm>
            <a:off x="323528" y="1052736"/>
            <a:ext cx="8496944"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f2=smooth(f1) </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进行二次五点均值优化</a:t>
            </a:r>
            <a:r>
              <a:rPr lang="en-US" altLang="zh-CN" sz="2400" b="1" dirty="0">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SNR=24.0649</a:t>
            </a:r>
            <a:r>
              <a:rPr lang="en-US" altLang="zh-CN" sz="2400" b="1" dirty="0">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a:t>
            </a:r>
            <a:endParaRPr kumimoji="0" lang="en-US" altLang="zh-CN"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endParaRPr>
          </a:p>
        </p:txBody>
      </p:sp>
      <p:sp>
        <p:nvSpPr>
          <p:cNvPr id="8" name="矩形 7">
            <a:extLst>
              <a:ext uri="{FF2B5EF4-FFF2-40B4-BE49-F238E27FC236}">
                <a16:creationId xmlns:a16="http://schemas.microsoft.com/office/drawing/2014/main" id="{F0C617A1-DE78-44D8-AE54-7FC5C7751183}"/>
              </a:ext>
            </a:extLst>
          </p:cNvPr>
          <p:cNvSpPr/>
          <p:nvPr/>
        </p:nvSpPr>
        <p:spPr>
          <a:xfrm>
            <a:off x="323528" y="1570784"/>
            <a:ext cx="8496944" cy="461665"/>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f3=smooth(f2) </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进行三次五点均值优化</a:t>
            </a:r>
            <a:r>
              <a:rPr lang="en-US" altLang="zh-CN" sz="2400" b="1" dirty="0">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SNR=24.8336</a:t>
            </a:r>
            <a:r>
              <a:rPr lang="en-US" altLang="zh-CN" sz="2400" b="1" dirty="0">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a:t>
            </a:r>
            <a:endParaRPr kumimoji="0" lang="en-US" altLang="zh-CN"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endParaRPr>
          </a:p>
        </p:txBody>
      </p:sp>
      <p:pic>
        <p:nvPicPr>
          <p:cNvPr id="5" name="图片 4">
            <a:extLst>
              <a:ext uri="{FF2B5EF4-FFF2-40B4-BE49-F238E27FC236}">
                <a16:creationId xmlns:a16="http://schemas.microsoft.com/office/drawing/2014/main" id="{B8F5D118-3C50-4D5A-8573-92E288FF56E7}"/>
              </a:ext>
            </a:extLst>
          </p:cNvPr>
          <p:cNvPicPr>
            <a:picLocks noChangeAspect="1"/>
          </p:cNvPicPr>
          <p:nvPr/>
        </p:nvPicPr>
        <p:blipFill>
          <a:blip r:embed="rId3"/>
          <a:stretch>
            <a:fillRect/>
          </a:stretch>
        </p:blipFill>
        <p:spPr>
          <a:xfrm>
            <a:off x="1331640" y="1914900"/>
            <a:ext cx="6624736" cy="4973912"/>
          </a:xfrm>
          <a:prstGeom prst="rect">
            <a:avLst/>
          </a:prstGeom>
        </p:spPr>
      </p:pic>
      <p:pic>
        <p:nvPicPr>
          <p:cNvPr id="6" name="图片 5">
            <a:extLst>
              <a:ext uri="{FF2B5EF4-FFF2-40B4-BE49-F238E27FC236}">
                <a16:creationId xmlns:a16="http://schemas.microsoft.com/office/drawing/2014/main" id="{CC408762-60DD-4C6B-871C-E8EFBAF1B8D2}"/>
              </a:ext>
            </a:extLst>
          </p:cNvPr>
          <p:cNvPicPr>
            <a:picLocks noChangeAspect="1"/>
          </p:cNvPicPr>
          <p:nvPr/>
        </p:nvPicPr>
        <p:blipFill>
          <a:blip r:embed="rId4"/>
          <a:stretch>
            <a:fillRect/>
          </a:stretch>
        </p:blipFill>
        <p:spPr>
          <a:xfrm>
            <a:off x="1346827" y="1902542"/>
            <a:ext cx="6641196" cy="4986270"/>
          </a:xfrm>
          <a:prstGeom prst="rect">
            <a:avLst/>
          </a:prstGeom>
        </p:spPr>
      </p:pic>
    </p:spTree>
    <p:extLst>
      <p:ext uri="{BB962C8B-B14F-4D97-AF65-F5344CB8AC3E}">
        <p14:creationId xmlns:p14="http://schemas.microsoft.com/office/powerpoint/2010/main" val="257431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926" y="-171400"/>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数字信号高斯噪声的均值滤波</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9" name="矩形 8">
            <a:extLst>
              <a:ext uri="{FF2B5EF4-FFF2-40B4-BE49-F238E27FC236}">
                <a16:creationId xmlns:a16="http://schemas.microsoft.com/office/drawing/2014/main" id="{500030D0-8D00-445E-BF97-0F4C1A7A8D6C}"/>
              </a:ext>
            </a:extLst>
          </p:cNvPr>
          <p:cNvSpPr/>
          <p:nvPr/>
        </p:nvSpPr>
        <p:spPr>
          <a:xfrm>
            <a:off x="323528" y="1052736"/>
            <a:ext cx="8496944"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f1=conv(</a:t>
            </a:r>
            <a:r>
              <a:rPr lang="en-US" altLang="zh-CN" sz="2400" b="1" dirty="0" err="1">
                <a:solidFill>
                  <a:srgbClr val="9B2D1F"/>
                </a:solidFill>
                <a:latin typeface="Courier New" panose="02070309020205020404" pitchFamily="49" charset="0"/>
                <a:ea typeface="幼圆" panose="02010509060101010101" pitchFamily="49" charset="-122"/>
                <a:cs typeface="Courier New" panose="02070309020205020404" pitchFamily="49" charset="0"/>
              </a:rPr>
              <a:t>y,ones</a:t>
            </a: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(1,5)*1/5,'same') </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进行五点均值滤波，除边界外与</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smooth</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函数效果相同</a:t>
            </a:r>
            <a:r>
              <a:rPr lang="en-US" altLang="zh-CN" sz="2400" b="1" dirty="0">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SNR=22.3660</a:t>
            </a:r>
            <a:r>
              <a:rPr lang="en-US" altLang="zh-CN" sz="2400" b="1" dirty="0">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a:t>
            </a:r>
            <a:endParaRPr kumimoji="0" lang="en-US" altLang="zh-CN"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endParaRPr>
          </a:p>
        </p:txBody>
      </p:sp>
      <p:sp>
        <p:nvSpPr>
          <p:cNvPr id="8" name="矩形 7">
            <a:extLst>
              <a:ext uri="{FF2B5EF4-FFF2-40B4-BE49-F238E27FC236}">
                <a16:creationId xmlns:a16="http://schemas.microsoft.com/office/drawing/2014/main" id="{F0C617A1-DE78-44D8-AE54-7FC5C7751183}"/>
              </a:ext>
            </a:extLst>
          </p:cNvPr>
          <p:cNvSpPr/>
          <p:nvPr/>
        </p:nvSpPr>
        <p:spPr>
          <a:xfrm>
            <a:off x="323528" y="1914900"/>
            <a:ext cx="8496944" cy="830997"/>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f2=conv(y,[1/16 1/4 3/8 1/4 1/16],'same')</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进行五点加权均值滤波，但本例效果一般</a:t>
            </a:r>
            <a:r>
              <a:rPr lang="en-US" altLang="zh-CN" sz="2400" b="1" dirty="0">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SNR=20.9296</a:t>
            </a:r>
            <a:r>
              <a:rPr lang="en-US" altLang="zh-CN" sz="2400" b="1" dirty="0">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a:t>
            </a:r>
            <a:endParaRPr kumimoji="0" lang="en-US" altLang="zh-CN"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endParaRPr>
          </a:p>
        </p:txBody>
      </p:sp>
      <p:sp>
        <p:nvSpPr>
          <p:cNvPr id="10" name="矩形 9">
            <a:extLst>
              <a:ext uri="{FF2B5EF4-FFF2-40B4-BE49-F238E27FC236}">
                <a16:creationId xmlns:a16="http://schemas.microsoft.com/office/drawing/2014/main" id="{77F24611-8691-49DC-A669-7A5A926FE6E2}"/>
              </a:ext>
            </a:extLst>
          </p:cNvPr>
          <p:cNvSpPr/>
          <p:nvPr/>
        </p:nvSpPr>
        <p:spPr>
          <a:xfrm>
            <a:off x="323528" y="2777064"/>
            <a:ext cx="8496944" cy="1200329"/>
          </a:xfrm>
          <a:prstGeom prst="rect">
            <a:avLst/>
          </a:prstGeom>
        </p:spPr>
        <p:txBody>
          <a:bodyPr wrap="square">
            <a:spAutoFit/>
          </a:bodyPr>
          <a:lstStyle/>
          <a:p>
            <a:pPr marL="274320" lvl="0" indent="-274320">
              <a:spcBef>
                <a:spcPts val="580"/>
              </a:spcBef>
              <a:buClr>
                <a:srgbClr val="00B050"/>
              </a:buClr>
              <a:buSzPct val="85000"/>
              <a:buFont typeface="Wingdings" pitchFamily="2" charset="2"/>
              <a:buChar char="q"/>
            </a:pP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f3=conv(</a:t>
            </a:r>
            <a:r>
              <a:rPr lang="en-US" altLang="zh-CN" sz="2400" b="1" dirty="0" err="1">
                <a:solidFill>
                  <a:srgbClr val="9B2D1F"/>
                </a:solidFill>
                <a:latin typeface="Courier New" panose="02070309020205020404" pitchFamily="49" charset="0"/>
                <a:ea typeface="幼圆" panose="02010509060101010101" pitchFamily="49" charset="-122"/>
                <a:cs typeface="Courier New" panose="02070309020205020404" pitchFamily="49" charset="0"/>
              </a:rPr>
              <a:t>y,ones</a:t>
            </a:r>
            <a:r>
              <a:rPr lang="en-US" altLang="zh-CN" sz="2400" b="1" dirty="0">
                <a:solidFill>
                  <a:srgbClr val="9B2D1F"/>
                </a:solidFill>
                <a:latin typeface="Courier New" panose="02070309020205020404" pitchFamily="49" charset="0"/>
                <a:ea typeface="幼圆" panose="02010509060101010101" pitchFamily="49" charset="-122"/>
                <a:cs typeface="Courier New" panose="02070309020205020404" pitchFamily="49" charset="0"/>
              </a:rPr>
              <a:t>(1,9)*1/9,'same') </a:t>
            </a:r>
            <a:r>
              <a:rPr lang="zh-CN" altLang="en-US" sz="2400" b="1" dirty="0">
                <a:latin typeface="Courier New" panose="02070309020205020404" pitchFamily="49" charset="0"/>
                <a:ea typeface="幼圆" panose="02010509060101010101" pitchFamily="49" charset="-122"/>
                <a:cs typeface="Courier New" panose="02070309020205020404" pitchFamily="49" charset="0"/>
              </a:rPr>
              <a:t>进行九点均值滤波，更大的滤波范围改进了恢复效果，但滤波范围过大会导致图像过度平滑、失去应有斜率而失真。</a:t>
            </a:r>
            <a:r>
              <a:rPr lang="en-US" altLang="zh-CN" sz="2400" b="1" dirty="0">
                <a:latin typeface="Courier New" panose="02070309020205020404" pitchFamily="49" charset="0"/>
                <a:ea typeface="幼圆" panose="02010509060101010101" pitchFamily="49" charset="-122"/>
                <a:cs typeface="Courier New" panose="02070309020205020404" pitchFamily="49" charset="0"/>
              </a:rPr>
              <a:t>(</a:t>
            </a:r>
            <a:r>
              <a:rPr lang="en-US" altLang="zh-CN" sz="2400" b="1" dirty="0">
                <a:solidFill>
                  <a:srgbClr val="0070C0"/>
                </a:solidFill>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SNR=24.3451</a:t>
            </a:r>
            <a:r>
              <a:rPr lang="en-US" altLang="zh-CN" sz="2400" b="1" dirty="0">
                <a:latin typeface="Courier New" panose="02070309020205020404" pitchFamily="49" charset="0"/>
                <a:ea typeface="幼圆" panose="02010509060101010101" pitchFamily="49" charset="-122"/>
                <a:cs typeface="Courier New" panose="02070309020205020404" pitchFamily="49" charset="0"/>
                <a:sym typeface="Wingdings" panose="05000000000000000000" pitchFamily="2" charset="2"/>
              </a:rPr>
              <a:t>)</a:t>
            </a:r>
            <a:endParaRPr kumimoji="0" lang="en-US" altLang="zh-CN" sz="2400" b="1" i="0" u="none" strike="noStrike" kern="1200" cap="none" spc="0" normalizeH="0" baseline="0" noProof="0" dirty="0">
              <a:ln>
                <a:noFill/>
              </a:ln>
              <a:effectLst/>
              <a:uLnTx/>
              <a:uFillTx/>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966F2887-8DED-4C21-9BAF-679A3F93E23C}"/>
              </a:ext>
            </a:extLst>
          </p:cNvPr>
          <p:cNvPicPr>
            <a:picLocks noChangeAspect="1"/>
          </p:cNvPicPr>
          <p:nvPr/>
        </p:nvPicPr>
        <p:blipFill>
          <a:blip r:embed="rId3"/>
          <a:stretch>
            <a:fillRect/>
          </a:stretch>
        </p:blipFill>
        <p:spPr>
          <a:xfrm>
            <a:off x="1873914" y="2852936"/>
            <a:ext cx="5238424" cy="3933056"/>
          </a:xfrm>
          <a:prstGeom prst="rect">
            <a:avLst/>
          </a:prstGeom>
        </p:spPr>
      </p:pic>
    </p:spTree>
    <p:extLst>
      <p:ext uri="{BB962C8B-B14F-4D97-AF65-F5344CB8AC3E}">
        <p14:creationId xmlns:p14="http://schemas.microsoft.com/office/powerpoint/2010/main" val="262501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355931"/>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复习</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连续</a:t>
            </a:r>
            <a:r>
              <a:rPr lang="en-US" altLang="zh-CN"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a:t>
            </a: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傅里叶变换</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p:sp>
        <p:nvSpPr>
          <p:cNvPr id="6" name="矩形 5">
            <a:extLst>
              <a:ext uri="{FF2B5EF4-FFF2-40B4-BE49-F238E27FC236}">
                <a16:creationId xmlns:a16="http://schemas.microsoft.com/office/drawing/2014/main" id="{1082CC92-7244-448D-91F8-3AFF19D4BF00}"/>
              </a:ext>
            </a:extLst>
          </p:cNvPr>
          <p:cNvSpPr/>
          <p:nvPr/>
        </p:nvSpPr>
        <p:spPr>
          <a:xfrm>
            <a:off x="311802" y="831020"/>
            <a:ext cx="8712968" cy="830997"/>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傅里叶变换是傅里叶级数的推广，可以从某种角度上理解成傅里叶级数的</a:t>
            </a:r>
            <a:r>
              <a:rPr lang="zh-CN" altLang="en-US" sz="2400" b="1" dirty="0">
                <a:solidFill>
                  <a:srgbClr val="FF0000"/>
                </a:solidFill>
                <a:latin typeface="+mj-ea"/>
                <a:ea typeface="+mj-ea"/>
              </a:rPr>
              <a:t>“周期”趋于无穷大</a:t>
            </a:r>
            <a:r>
              <a:rPr lang="zh-CN" altLang="en-US" sz="2400" b="1" dirty="0">
                <a:solidFill>
                  <a:prstClr val="black"/>
                </a:solidFill>
                <a:latin typeface="+mj-ea"/>
                <a:ea typeface="+mj-ea"/>
              </a:rPr>
              <a:t>的极限形式</a:t>
            </a:r>
            <a:endParaRPr lang="en-US" altLang="zh-CN" sz="2400" b="1" dirty="0">
              <a:latin typeface="+mj-ea"/>
              <a:ea typeface="+mj-ea"/>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B27DB73-F9D3-4B4F-88EE-807F6E5EA5BF}"/>
                  </a:ext>
                </a:extLst>
              </p:cNvPr>
              <p:cNvSpPr/>
              <p:nvPr/>
            </p:nvSpPr>
            <p:spPr>
              <a:xfrm>
                <a:off x="311802" y="1733369"/>
                <a:ext cx="8712968" cy="1026178"/>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傅里叶变换定义</a:t>
                </a:r>
                <a14:m>
                  <m:oMath xmlns:m="http://schemas.openxmlformats.org/officeDocument/2006/math">
                    <m:r>
                      <a:rPr lang="en-US" altLang="zh-CN" sz="2400" b="1" i="1" smtClean="0">
                        <a:solidFill>
                          <a:srgbClr val="FF0000"/>
                        </a:solidFill>
                        <a:latin typeface="Cambria Math" panose="02040503050406030204" pitchFamily="18" charset="0"/>
                        <a:ea typeface="+mj-ea"/>
                      </a:rPr>
                      <m:t>𝑭</m:t>
                    </m:r>
                    <m:d>
                      <m:dPr>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𝝎</m:t>
                        </m:r>
                      </m:e>
                    </m:d>
                    <m:r>
                      <a:rPr lang="en-US" altLang="zh-CN" sz="2400" b="1" i="1" smtClean="0">
                        <a:solidFill>
                          <a:srgbClr val="FF0000"/>
                        </a:solidFill>
                        <a:latin typeface="Cambria Math" panose="02040503050406030204" pitchFamily="18" charset="0"/>
                        <a:ea typeface="+mj-ea"/>
                      </a:rPr>
                      <m:t>=</m:t>
                    </m:r>
                    <m:nary>
                      <m:naryPr>
                        <m:ctrlPr>
                          <a:rPr lang="en-US" altLang="zh-CN" sz="2400" b="1" i="1" smtClean="0">
                            <a:solidFill>
                              <a:srgbClr val="FF0000"/>
                            </a:solidFill>
                            <a:latin typeface="Cambria Math" panose="02040503050406030204" pitchFamily="18" charset="0"/>
                            <a:ea typeface="+mj-ea"/>
                          </a:rPr>
                        </m:ctrlPr>
                      </m:naryPr>
                      <m:sub>
                        <m:r>
                          <a:rPr lang="en-US" altLang="zh-CN" sz="2400" b="1" i="1" smtClean="0">
                            <a:solidFill>
                              <a:srgbClr val="FF0000"/>
                            </a:solidFill>
                            <a:latin typeface="Cambria Math" panose="02040503050406030204" pitchFamily="18" charset="0"/>
                            <a:ea typeface="+mj-ea"/>
                          </a:rPr>
                          <m:t>−∞</m:t>
                        </m:r>
                      </m:sub>
                      <m:sup>
                        <m:r>
                          <a:rPr lang="en-US" altLang="zh-CN" sz="2400" b="1" i="1" smtClean="0">
                            <a:solidFill>
                              <a:srgbClr val="FF0000"/>
                            </a:solidFill>
                            <a:latin typeface="Cambria Math" panose="02040503050406030204" pitchFamily="18" charset="0"/>
                            <a:ea typeface="+mj-ea"/>
                          </a:rPr>
                          <m:t>+∞</m:t>
                        </m:r>
                      </m:sup>
                      <m:e>
                        <m:r>
                          <a:rPr lang="en-US" altLang="zh-CN" sz="2400" b="1" i="1" smtClean="0">
                            <a:solidFill>
                              <a:srgbClr val="FF0000"/>
                            </a:solidFill>
                            <a:latin typeface="Cambria Math" panose="02040503050406030204" pitchFamily="18" charset="0"/>
                            <a:ea typeface="+mj-ea"/>
                          </a:rPr>
                          <m:t>𝒇</m:t>
                        </m:r>
                        <m:d>
                          <m:dPr>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𝒕</m:t>
                            </m:r>
                          </m:e>
                        </m:d>
                        <m:sSup>
                          <m:sSupPr>
                            <m:ctrlPr>
                              <a:rPr lang="en-US" altLang="zh-CN" sz="2400" b="1" i="1" smtClean="0">
                                <a:solidFill>
                                  <a:srgbClr val="FF0000"/>
                                </a:solidFill>
                                <a:latin typeface="Cambria Math" panose="02040503050406030204" pitchFamily="18" charset="0"/>
                                <a:ea typeface="+mj-ea"/>
                              </a:rPr>
                            </m:ctrlPr>
                          </m:sSupPr>
                          <m:e>
                            <m:r>
                              <a:rPr lang="en-US" altLang="zh-CN" sz="2400" b="1" i="0" smtClean="0">
                                <a:solidFill>
                                  <a:srgbClr val="FF0000"/>
                                </a:solidFill>
                                <a:latin typeface="Cambria Math" panose="02040503050406030204" pitchFamily="18" charset="0"/>
                                <a:ea typeface="+mj-ea"/>
                              </a:rPr>
                              <m:t>𝐞</m:t>
                            </m:r>
                          </m:e>
                          <m:sup>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𝒋</m:t>
                            </m:r>
                            <m:r>
                              <a:rPr lang="en-US" altLang="zh-CN" sz="2400" b="1" i="1" smtClean="0">
                                <a:solidFill>
                                  <a:srgbClr val="FF0000"/>
                                </a:solidFill>
                                <a:latin typeface="Cambria Math" panose="02040503050406030204" pitchFamily="18" charset="0"/>
                                <a:ea typeface="+mj-ea"/>
                              </a:rPr>
                              <m:t>𝝎</m:t>
                            </m:r>
                            <m:r>
                              <a:rPr lang="en-US" altLang="zh-CN" sz="2400" b="1" i="1" smtClean="0">
                                <a:solidFill>
                                  <a:srgbClr val="FF0000"/>
                                </a:solidFill>
                                <a:latin typeface="Cambria Math" panose="02040503050406030204" pitchFamily="18" charset="0"/>
                                <a:ea typeface="+mj-ea"/>
                              </a:rPr>
                              <m:t>𝒕</m:t>
                            </m:r>
                          </m:sup>
                        </m:sSup>
                        <m:r>
                          <a:rPr lang="en-US" altLang="zh-CN" sz="2400" b="1" i="0" smtClean="0">
                            <a:solidFill>
                              <a:srgbClr val="FF0000"/>
                            </a:solidFill>
                            <a:latin typeface="Cambria Math" panose="02040503050406030204" pitchFamily="18" charset="0"/>
                            <a:ea typeface="+mj-ea"/>
                          </a:rPr>
                          <m:t>𝐝</m:t>
                        </m:r>
                        <m:r>
                          <a:rPr lang="en-US" altLang="zh-CN" sz="2400" b="1" i="1" smtClean="0">
                            <a:solidFill>
                              <a:srgbClr val="FF0000"/>
                            </a:solidFill>
                            <a:latin typeface="Cambria Math" panose="02040503050406030204" pitchFamily="18" charset="0"/>
                            <a:ea typeface="+mj-ea"/>
                          </a:rPr>
                          <m:t>𝒕</m:t>
                        </m:r>
                      </m:e>
                    </m:nary>
                  </m:oMath>
                </a14:m>
                <a:r>
                  <a:rPr lang="en-US" altLang="zh-CN" sz="2400" b="1" dirty="0">
                    <a:latin typeface="+mj-ea"/>
                    <a:ea typeface="+mj-ea"/>
                  </a:rPr>
                  <a:t>,j</a:t>
                </a:r>
                <a:r>
                  <a:rPr lang="zh-CN" altLang="en-US" sz="2400" b="1" dirty="0">
                    <a:latin typeface="+mj-ea"/>
                    <a:ea typeface="+mj-ea"/>
                  </a:rPr>
                  <a:t>为虚数单位</a:t>
                </a:r>
                <a:endParaRPr lang="en-US" altLang="zh-CN" sz="2400" b="1" dirty="0">
                  <a:latin typeface="+mj-ea"/>
                  <a:ea typeface="+mj-ea"/>
                </a:endParaRPr>
              </a:p>
              <a:p>
                <a:pPr>
                  <a:spcBef>
                    <a:spcPts val="580"/>
                  </a:spcBef>
                  <a:buClr>
                    <a:srgbClr val="00B050"/>
                  </a:buClr>
                  <a:buSzPct val="85000"/>
                </a:pPr>
                <a:r>
                  <a:rPr lang="zh-CN" altLang="en-US" sz="2400" b="1" dirty="0">
                    <a:latin typeface="+mj-ea"/>
                    <a:ea typeface="+mj-ea"/>
                  </a:rPr>
                  <a:t>注意到，</a:t>
                </a:r>
                <a:r>
                  <a:rPr lang="en-US" altLang="zh-CN" sz="2400" b="1" dirty="0">
                    <a:solidFill>
                      <a:prstClr val="black"/>
                    </a:solidFill>
                  </a:rPr>
                  <a:t> </a:t>
                </a:r>
                <a14:m>
                  <m:oMath xmlns:m="http://schemas.openxmlformats.org/officeDocument/2006/math">
                    <m:sSup>
                      <m:sSupPr>
                        <m:ctrlPr>
                          <a:rPr lang="en-US" altLang="zh-CN" sz="2400" b="1" i="1">
                            <a:solidFill>
                              <a:prstClr val="black"/>
                            </a:solidFill>
                            <a:latin typeface="Cambria Math" panose="02040503050406030204" pitchFamily="18" charset="0"/>
                          </a:rPr>
                        </m:ctrlPr>
                      </m:sSupPr>
                      <m:e>
                        <m:r>
                          <a:rPr lang="en-US" altLang="zh-CN" sz="2400" b="1">
                            <a:solidFill>
                              <a:prstClr val="black"/>
                            </a:solidFill>
                            <a:latin typeface="Cambria Math" panose="02040503050406030204" pitchFamily="18" charset="0"/>
                          </a:rPr>
                          <m:t>𝐞</m:t>
                        </m:r>
                      </m:e>
                      <m:sup>
                        <m:r>
                          <a:rPr lang="en-US" altLang="zh-CN" sz="2400" b="1"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𝒋</m:t>
                        </m:r>
                        <m:r>
                          <a:rPr lang="en-US" altLang="zh-CN" sz="2400" b="1" i="1">
                            <a:solidFill>
                              <a:prstClr val="black"/>
                            </a:solidFill>
                            <a:latin typeface="Cambria Math" panose="02040503050406030204" pitchFamily="18" charset="0"/>
                          </a:rPr>
                          <m:t>𝝎</m:t>
                        </m:r>
                        <m:r>
                          <a:rPr lang="en-US" altLang="zh-CN" sz="2400" b="1" i="1">
                            <a:solidFill>
                              <a:prstClr val="black"/>
                            </a:solidFill>
                            <a:latin typeface="Cambria Math" panose="02040503050406030204" pitchFamily="18" charset="0"/>
                          </a:rPr>
                          <m:t>𝒕</m:t>
                        </m:r>
                      </m:sup>
                    </m:sSup>
                    <m:r>
                      <a:rPr lang="en-US" altLang="zh-CN" sz="2400" b="1" i="1" smtClean="0">
                        <a:solidFill>
                          <a:prstClr val="black"/>
                        </a:solidFill>
                        <a:latin typeface="Cambria Math" panose="02040503050406030204" pitchFamily="18" charset="0"/>
                      </a:rPr>
                      <m:t>=</m:t>
                    </m:r>
                    <m:func>
                      <m:funcPr>
                        <m:ctrlPr>
                          <a:rPr lang="en-US" altLang="zh-CN" sz="2400" b="1"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cos</m:t>
                        </m:r>
                      </m:fName>
                      <m:e>
                        <m:r>
                          <a:rPr lang="en-US" altLang="zh-CN" sz="2400" b="1" i="1" smtClean="0">
                            <a:solidFill>
                              <a:prstClr val="black"/>
                            </a:solidFill>
                            <a:latin typeface="Cambria Math" panose="02040503050406030204" pitchFamily="18" charset="0"/>
                          </a:rPr>
                          <m:t>𝝎</m:t>
                        </m:r>
                        <m:r>
                          <a:rPr lang="en-US" altLang="zh-CN" sz="2400" b="1" i="1" smtClean="0">
                            <a:solidFill>
                              <a:prstClr val="black"/>
                            </a:solidFill>
                            <a:latin typeface="Cambria Math" panose="02040503050406030204" pitchFamily="18" charset="0"/>
                          </a:rPr>
                          <m:t>𝒕</m:t>
                        </m:r>
                      </m:e>
                    </m:func>
                    <m:r>
                      <a:rPr lang="en-US" altLang="zh-CN" sz="2400" b="1" i="1" smtClean="0">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𝒋</m:t>
                    </m:r>
                    <m:r>
                      <a:rPr lang="en-US" altLang="zh-CN" sz="2400" b="1" i="1" smtClean="0">
                        <a:solidFill>
                          <a:prstClr val="black"/>
                        </a:solidFill>
                        <a:latin typeface="Cambria Math" panose="02040503050406030204" pitchFamily="18" charset="0"/>
                      </a:rPr>
                      <m:t>⋅</m:t>
                    </m:r>
                    <m:func>
                      <m:funcPr>
                        <m:ctrlPr>
                          <a:rPr lang="en-US" altLang="zh-CN" sz="2400" b="1" i="1" smtClean="0">
                            <a:solidFill>
                              <a:prstClr val="black"/>
                            </a:solidFill>
                            <a:latin typeface="Cambria Math" panose="02040503050406030204" pitchFamily="18" charset="0"/>
                          </a:rPr>
                        </m:ctrlPr>
                      </m:funcPr>
                      <m:fName>
                        <m:r>
                          <m:rPr>
                            <m:sty m:val="p"/>
                          </m:rPr>
                          <a:rPr lang="en-US" altLang="zh-CN" sz="2400" b="0" i="0" smtClean="0">
                            <a:solidFill>
                              <a:prstClr val="black"/>
                            </a:solidFill>
                            <a:latin typeface="Cambria Math" panose="02040503050406030204" pitchFamily="18" charset="0"/>
                          </a:rPr>
                          <m:t>sin</m:t>
                        </m:r>
                      </m:fName>
                      <m:e>
                        <m:r>
                          <a:rPr lang="en-US" altLang="zh-CN" sz="2400" b="1" i="1" smtClean="0">
                            <a:solidFill>
                              <a:prstClr val="black"/>
                            </a:solidFill>
                            <a:latin typeface="Cambria Math" panose="02040503050406030204" pitchFamily="18" charset="0"/>
                          </a:rPr>
                          <m:t>𝝎</m:t>
                        </m:r>
                        <m:r>
                          <a:rPr lang="en-US" altLang="zh-CN" sz="2400" b="1" i="1" smtClean="0">
                            <a:solidFill>
                              <a:prstClr val="black"/>
                            </a:solidFill>
                            <a:latin typeface="Cambria Math" panose="02040503050406030204" pitchFamily="18" charset="0"/>
                          </a:rPr>
                          <m:t>𝒕</m:t>
                        </m:r>
                      </m:e>
                    </m:func>
                  </m:oMath>
                </a14:m>
                <a:endParaRPr lang="en-US" altLang="zh-CN" sz="2400" b="1" dirty="0">
                  <a:latin typeface="+mj-ea"/>
                  <a:ea typeface="+mj-ea"/>
                </a:endParaRPr>
              </a:p>
            </p:txBody>
          </p:sp>
        </mc:Choice>
        <mc:Fallback xmlns="">
          <p:sp>
            <p:nvSpPr>
              <p:cNvPr id="7" name="矩形 6">
                <a:extLst>
                  <a:ext uri="{FF2B5EF4-FFF2-40B4-BE49-F238E27FC236}">
                    <a16:creationId xmlns:a16="http://schemas.microsoft.com/office/drawing/2014/main" id="{3B27DB73-F9D3-4B4F-88EE-807F6E5EA5BF}"/>
                  </a:ext>
                </a:extLst>
              </p:cNvPr>
              <p:cNvSpPr>
                <a:spLocks noRot="1" noChangeAspect="1" noMove="1" noResize="1" noEditPoints="1" noAdjustHandles="1" noChangeArrowheads="1" noChangeShapeType="1" noTextEdit="1"/>
              </p:cNvSpPr>
              <p:nvPr/>
            </p:nvSpPr>
            <p:spPr>
              <a:xfrm>
                <a:off x="311802" y="1733369"/>
                <a:ext cx="8712968" cy="1026178"/>
              </a:xfrm>
              <a:prstGeom prst="rect">
                <a:avLst/>
              </a:prstGeom>
              <a:blipFill>
                <a:blip r:embed="rId2"/>
                <a:stretch>
                  <a:fillRect l="-1050" t="-592" b="-88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510F3CB-2215-4CAA-928E-6C9A9C97362C}"/>
                  </a:ext>
                </a:extLst>
              </p:cNvPr>
              <p:cNvSpPr/>
              <p:nvPr/>
            </p:nvSpPr>
            <p:spPr>
              <a:xfrm>
                <a:off x="311802" y="2759547"/>
                <a:ext cx="8712968" cy="625877"/>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傅里叶逆变换定义</a:t>
                </a:r>
                <a14:m>
                  <m:oMath xmlns:m="http://schemas.openxmlformats.org/officeDocument/2006/math">
                    <m:r>
                      <a:rPr lang="en-US" altLang="zh-CN" sz="2400" b="1" i="0" smtClean="0">
                        <a:solidFill>
                          <a:srgbClr val="FF0000"/>
                        </a:solidFill>
                        <a:latin typeface="Cambria Math" panose="02040503050406030204" pitchFamily="18" charset="0"/>
                        <a:ea typeface="+mj-ea"/>
                      </a:rPr>
                      <m:t>𝐟</m:t>
                    </m:r>
                    <m:r>
                      <a:rPr lang="en-US" altLang="zh-CN" sz="2400" b="1" i="0" smtClean="0">
                        <a:solidFill>
                          <a:srgbClr val="FF0000"/>
                        </a:solidFill>
                        <a:latin typeface="Cambria Math" panose="02040503050406030204" pitchFamily="18" charset="0"/>
                        <a:ea typeface="+mj-ea"/>
                      </a:rPr>
                      <m:t>(</m:t>
                    </m:r>
                    <m:r>
                      <a:rPr lang="en-US" altLang="zh-CN" sz="2400" b="1" i="0" smtClean="0">
                        <a:solidFill>
                          <a:srgbClr val="FF0000"/>
                        </a:solidFill>
                        <a:latin typeface="Cambria Math" panose="02040503050406030204" pitchFamily="18" charset="0"/>
                        <a:ea typeface="+mj-ea"/>
                      </a:rPr>
                      <m:t>𝐭</m:t>
                    </m:r>
                    <m:r>
                      <a:rPr lang="en-US" altLang="zh-CN" sz="2400" b="1" i="0"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 =</m:t>
                    </m:r>
                    <m:f>
                      <m:fPr>
                        <m:ctrlPr>
                          <a:rPr lang="en-US" altLang="zh-CN" sz="2400" b="1" i="1" smtClean="0">
                            <a:solidFill>
                              <a:srgbClr val="FF0000"/>
                            </a:solidFill>
                            <a:latin typeface="Cambria Math" panose="02040503050406030204" pitchFamily="18" charset="0"/>
                            <a:ea typeface="+mj-ea"/>
                          </a:rPr>
                        </m:ctrlPr>
                      </m:fPr>
                      <m:num>
                        <m:r>
                          <a:rPr lang="en-US" altLang="zh-CN" sz="2400" b="1" i="1" smtClean="0">
                            <a:solidFill>
                              <a:srgbClr val="FF0000"/>
                            </a:solidFill>
                            <a:latin typeface="Cambria Math" panose="02040503050406030204" pitchFamily="18" charset="0"/>
                            <a:ea typeface="+mj-ea"/>
                          </a:rPr>
                          <m:t>𝟏</m:t>
                        </m:r>
                      </m:num>
                      <m:den>
                        <m:r>
                          <a:rPr lang="en-US" altLang="zh-CN" sz="2400" b="1" i="1" smtClean="0">
                            <a:solidFill>
                              <a:srgbClr val="FF0000"/>
                            </a:solidFill>
                            <a:latin typeface="Cambria Math" panose="02040503050406030204" pitchFamily="18" charset="0"/>
                            <a:ea typeface="+mj-ea"/>
                          </a:rPr>
                          <m:t>𝟐</m:t>
                        </m:r>
                        <m:r>
                          <a:rPr lang="en-US" altLang="zh-CN" sz="2400" b="1" i="1" smtClean="0">
                            <a:solidFill>
                              <a:srgbClr val="FF0000"/>
                            </a:solidFill>
                            <a:latin typeface="Cambria Math" panose="02040503050406030204" pitchFamily="18" charset="0"/>
                            <a:ea typeface="+mj-ea"/>
                          </a:rPr>
                          <m:t>𝝅</m:t>
                        </m:r>
                      </m:den>
                    </m:f>
                    <m:nary>
                      <m:naryPr>
                        <m:ctrlPr>
                          <a:rPr lang="en-US" altLang="zh-CN" sz="2400" b="1" i="1" smtClean="0">
                            <a:solidFill>
                              <a:srgbClr val="FF0000"/>
                            </a:solidFill>
                            <a:latin typeface="Cambria Math" panose="02040503050406030204" pitchFamily="18" charset="0"/>
                            <a:ea typeface="+mj-ea"/>
                          </a:rPr>
                        </m:ctrlPr>
                      </m:naryPr>
                      <m:sub>
                        <m:r>
                          <a:rPr lang="en-US" altLang="zh-CN" sz="2400" b="1" i="1" smtClean="0">
                            <a:solidFill>
                              <a:srgbClr val="FF0000"/>
                            </a:solidFill>
                            <a:latin typeface="Cambria Math" panose="02040503050406030204" pitchFamily="18" charset="0"/>
                            <a:ea typeface="+mj-ea"/>
                          </a:rPr>
                          <m:t>−∞</m:t>
                        </m:r>
                      </m:sub>
                      <m:sup>
                        <m:r>
                          <a:rPr lang="en-US" altLang="zh-CN" sz="2400" b="1" i="1" smtClean="0">
                            <a:solidFill>
                              <a:srgbClr val="FF0000"/>
                            </a:solidFill>
                            <a:latin typeface="Cambria Math" panose="02040503050406030204" pitchFamily="18" charset="0"/>
                            <a:ea typeface="+mj-ea"/>
                          </a:rPr>
                          <m:t>+∞</m:t>
                        </m:r>
                      </m:sup>
                      <m:e>
                        <m:r>
                          <a:rPr lang="en-US" altLang="zh-CN" sz="2400" b="1" i="1" smtClean="0">
                            <a:solidFill>
                              <a:srgbClr val="FF0000"/>
                            </a:solidFill>
                            <a:latin typeface="Cambria Math" panose="02040503050406030204" pitchFamily="18" charset="0"/>
                            <a:ea typeface="+mj-ea"/>
                          </a:rPr>
                          <m:t>𝑭</m:t>
                        </m:r>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𝝎</m:t>
                        </m:r>
                        <m:r>
                          <a:rPr lang="en-US" altLang="zh-CN" sz="2400" b="1" i="1" smtClean="0">
                            <a:solidFill>
                              <a:srgbClr val="FF0000"/>
                            </a:solidFill>
                            <a:latin typeface="Cambria Math" panose="02040503050406030204" pitchFamily="18" charset="0"/>
                            <a:ea typeface="+mj-ea"/>
                          </a:rPr>
                          <m:t>)</m:t>
                        </m:r>
                        <m:sSup>
                          <m:sSupPr>
                            <m:ctrlPr>
                              <a:rPr lang="en-US" altLang="zh-CN" sz="2400" b="1" i="1" smtClean="0">
                                <a:solidFill>
                                  <a:srgbClr val="FF0000"/>
                                </a:solidFill>
                                <a:latin typeface="Cambria Math" panose="02040503050406030204" pitchFamily="18" charset="0"/>
                                <a:ea typeface="+mj-ea"/>
                              </a:rPr>
                            </m:ctrlPr>
                          </m:sSupPr>
                          <m:e>
                            <m:r>
                              <a:rPr lang="en-US" altLang="zh-CN" sz="2400" b="1" i="0" smtClean="0">
                                <a:solidFill>
                                  <a:srgbClr val="FF0000"/>
                                </a:solidFill>
                                <a:latin typeface="Cambria Math" panose="02040503050406030204" pitchFamily="18" charset="0"/>
                                <a:ea typeface="+mj-ea"/>
                              </a:rPr>
                              <m:t>𝐞</m:t>
                            </m:r>
                          </m:e>
                          <m:sup>
                            <m:r>
                              <a:rPr lang="en-US" altLang="zh-CN" sz="2400" b="1" i="1" smtClean="0">
                                <a:solidFill>
                                  <a:srgbClr val="FF0000"/>
                                </a:solidFill>
                                <a:latin typeface="Cambria Math" panose="02040503050406030204" pitchFamily="18" charset="0"/>
                                <a:ea typeface="+mj-ea"/>
                              </a:rPr>
                              <m:t>𝒋</m:t>
                            </m:r>
                            <m:r>
                              <a:rPr lang="en-US" altLang="zh-CN" sz="2400" b="1" i="1" smtClean="0">
                                <a:solidFill>
                                  <a:srgbClr val="FF0000"/>
                                </a:solidFill>
                                <a:latin typeface="Cambria Math" panose="02040503050406030204" pitchFamily="18" charset="0"/>
                                <a:ea typeface="+mj-ea"/>
                              </a:rPr>
                              <m:t>𝝎</m:t>
                            </m:r>
                            <m:r>
                              <a:rPr lang="en-US" altLang="zh-CN" sz="2400" b="1" i="1" smtClean="0">
                                <a:solidFill>
                                  <a:srgbClr val="FF0000"/>
                                </a:solidFill>
                                <a:latin typeface="Cambria Math" panose="02040503050406030204" pitchFamily="18" charset="0"/>
                                <a:ea typeface="+mj-ea"/>
                              </a:rPr>
                              <m:t>𝒕</m:t>
                            </m:r>
                          </m:sup>
                        </m:sSup>
                        <m:r>
                          <a:rPr lang="en-US" altLang="zh-CN" sz="2400" b="1" i="0" smtClean="0">
                            <a:solidFill>
                              <a:srgbClr val="FF0000"/>
                            </a:solidFill>
                            <a:latin typeface="Cambria Math" panose="02040503050406030204" pitchFamily="18" charset="0"/>
                            <a:ea typeface="+mj-ea"/>
                          </a:rPr>
                          <m:t>𝐝</m:t>
                        </m:r>
                        <m:r>
                          <a:rPr lang="en-US" altLang="zh-CN" sz="2400" b="1" i="1" smtClean="0">
                            <a:solidFill>
                              <a:srgbClr val="FF0000"/>
                            </a:solidFill>
                            <a:latin typeface="Cambria Math" panose="02040503050406030204" pitchFamily="18" charset="0"/>
                            <a:ea typeface="+mj-ea"/>
                          </a:rPr>
                          <m:t>𝝎</m:t>
                        </m:r>
                      </m:e>
                    </m:nary>
                  </m:oMath>
                </a14:m>
                <a:endParaRPr lang="en-US" altLang="zh-CN" sz="2400" b="1" dirty="0">
                  <a:latin typeface="+mj-ea"/>
                  <a:ea typeface="+mj-ea"/>
                </a:endParaRPr>
              </a:p>
            </p:txBody>
          </p:sp>
        </mc:Choice>
        <mc:Fallback xmlns="">
          <p:sp>
            <p:nvSpPr>
              <p:cNvPr id="8" name="矩形 7">
                <a:extLst>
                  <a:ext uri="{FF2B5EF4-FFF2-40B4-BE49-F238E27FC236}">
                    <a16:creationId xmlns:a16="http://schemas.microsoft.com/office/drawing/2014/main" id="{B510F3CB-2215-4CAA-928E-6C9A9C97362C}"/>
                  </a:ext>
                </a:extLst>
              </p:cNvPr>
              <p:cNvSpPr>
                <a:spLocks noRot="1" noChangeAspect="1" noMove="1" noResize="1" noEditPoints="1" noAdjustHandles="1" noChangeArrowheads="1" noChangeShapeType="1" noTextEdit="1"/>
              </p:cNvSpPr>
              <p:nvPr/>
            </p:nvSpPr>
            <p:spPr>
              <a:xfrm>
                <a:off x="311802" y="2759547"/>
                <a:ext cx="8712968" cy="625877"/>
              </a:xfrm>
              <a:prstGeom prst="rect">
                <a:avLst/>
              </a:prstGeom>
              <a:blipFill>
                <a:blip r:embed="rId3"/>
                <a:stretch>
                  <a:fillRect l="-630" b="-49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E348D79-DC47-4164-A3E5-015C21219BE1}"/>
                  </a:ext>
                </a:extLst>
              </p:cNvPr>
              <p:cNvSpPr/>
              <p:nvPr/>
            </p:nvSpPr>
            <p:spPr>
              <a:xfrm>
                <a:off x="311802" y="4110755"/>
                <a:ext cx="8712968" cy="1200329"/>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latin typeface="+mj-ea"/>
                    <a:ea typeface="+mj-ea"/>
                  </a:rPr>
                  <a:t>与傅里叶级数类似。傅里叶变换的意义是进行</a:t>
                </a:r>
                <a:r>
                  <a:rPr lang="zh-CN" altLang="en-US" sz="2400" b="1" dirty="0">
                    <a:solidFill>
                      <a:srgbClr val="FF0000"/>
                    </a:solidFill>
                    <a:latin typeface="+mj-ea"/>
                    <a:ea typeface="+mj-ea"/>
                  </a:rPr>
                  <a:t>时频分析</a:t>
                </a:r>
                <a:r>
                  <a:rPr lang="zh-CN" altLang="en-US" sz="2400" b="1" dirty="0">
                    <a:latin typeface="+mj-ea"/>
                    <a:ea typeface="+mj-ea"/>
                  </a:rPr>
                  <a:t>，</a:t>
                </a:r>
                <a14:m>
                  <m:oMath xmlns:m="http://schemas.openxmlformats.org/officeDocument/2006/math">
                    <m:r>
                      <a:rPr lang="en-US" altLang="zh-CN" sz="2400" b="1" i="1" smtClean="0">
                        <a:latin typeface="Cambria Math" panose="02040503050406030204" pitchFamily="18" charset="0"/>
                        <a:ea typeface="+mj-ea"/>
                      </a:rPr>
                      <m:t>𝒕</m:t>
                    </m:r>
                  </m:oMath>
                </a14:m>
                <a:r>
                  <a:rPr lang="zh-CN" altLang="en-US" sz="2400" b="1" dirty="0">
                    <a:latin typeface="+mj-ea"/>
                    <a:ea typeface="+mj-ea"/>
                  </a:rPr>
                  <a:t>为时间，</a:t>
                </a:r>
                <a14:m>
                  <m:oMath xmlns:m="http://schemas.openxmlformats.org/officeDocument/2006/math">
                    <m:r>
                      <a:rPr lang="en-US" altLang="zh-CN" sz="2400" b="1" i="1" smtClean="0">
                        <a:latin typeface="Cambria Math" panose="02040503050406030204" pitchFamily="18" charset="0"/>
                        <a:ea typeface="+mj-ea"/>
                      </a:rPr>
                      <m:t>𝝎</m:t>
                    </m:r>
                  </m:oMath>
                </a14:m>
                <a:r>
                  <a:rPr lang="zh-CN" altLang="en-US" sz="2400" b="1" dirty="0">
                    <a:latin typeface="+mj-ea"/>
                    <a:ea typeface="+mj-ea"/>
                  </a:rPr>
                  <a:t>为频率，傅里叶变换的取值往往决定了信号在什么频率上更强。</a:t>
                </a:r>
                <a:endParaRPr lang="en-US" altLang="zh-CN" sz="2400" b="1" dirty="0">
                  <a:latin typeface="+mj-ea"/>
                  <a:ea typeface="+mj-ea"/>
                </a:endParaRPr>
              </a:p>
            </p:txBody>
          </p:sp>
        </mc:Choice>
        <mc:Fallback xmlns="">
          <p:sp>
            <p:nvSpPr>
              <p:cNvPr id="9" name="矩形 8">
                <a:extLst>
                  <a:ext uri="{FF2B5EF4-FFF2-40B4-BE49-F238E27FC236}">
                    <a16:creationId xmlns:a16="http://schemas.microsoft.com/office/drawing/2014/main" id="{8E348D79-DC47-4164-A3E5-015C21219BE1}"/>
                  </a:ext>
                </a:extLst>
              </p:cNvPr>
              <p:cNvSpPr>
                <a:spLocks noRot="1" noChangeAspect="1" noMove="1" noResize="1" noEditPoints="1" noAdjustHandles="1" noChangeArrowheads="1" noChangeShapeType="1" noTextEdit="1"/>
              </p:cNvSpPr>
              <p:nvPr/>
            </p:nvSpPr>
            <p:spPr>
              <a:xfrm>
                <a:off x="311802" y="4110755"/>
                <a:ext cx="8712968" cy="1200329"/>
              </a:xfrm>
              <a:prstGeom prst="rect">
                <a:avLst/>
              </a:prstGeom>
              <a:blipFill>
                <a:blip r:embed="rId4"/>
                <a:stretch>
                  <a:fillRect l="-630" t="-5584" r="-630" b="-10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149671E-0903-4254-AF54-572AA41013EB}"/>
                  </a:ext>
                </a:extLst>
              </p:cNvPr>
              <p:cNvSpPr/>
              <p:nvPr/>
            </p:nvSpPr>
            <p:spPr>
              <a:xfrm>
                <a:off x="311802" y="3435151"/>
                <a:ext cx="8712968" cy="625877"/>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帕萨瓦尔等式</a:t>
                </a:r>
                <a14:m>
                  <m:oMath xmlns:m="http://schemas.openxmlformats.org/officeDocument/2006/math">
                    <m:nary>
                      <m:naryPr>
                        <m:ctrlPr>
                          <a:rPr lang="en-US" altLang="zh-CN" sz="2400" b="1" i="1">
                            <a:solidFill>
                              <a:srgbClr val="FF0000"/>
                            </a:solidFill>
                            <a:latin typeface="Cambria Math" panose="02040503050406030204" pitchFamily="18" charset="0"/>
                          </a:rPr>
                        </m:ctrlPr>
                      </m:naryPr>
                      <m:sub>
                        <m:r>
                          <a:rPr lang="en-US" altLang="zh-CN" sz="2400" b="1" i="1">
                            <a:solidFill>
                              <a:srgbClr val="FF0000"/>
                            </a:solidFill>
                            <a:latin typeface="Cambria Math" panose="02040503050406030204" pitchFamily="18" charset="0"/>
                          </a:rPr>
                          <m:t>−∞</m:t>
                        </m:r>
                      </m:sub>
                      <m:sup>
                        <m:r>
                          <a:rPr lang="en-US" altLang="zh-CN" sz="2400" b="1" i="1">
                            <a:solidFill>
                              <a:srgbClr val="FF0000"/>
                            </a:solidFill>
                            <a:latin typeface="Cambria Math" panose="02040503050406030204" pitchFamily="18" charset="0"/>
                          </a:rPr>
                          <m:t>+∞</m:t>
                        </m:r>
                      </m:sup>
                      <m:e>
                        <m:sSup>
                          <m:sSupPr>
                            <m:ctrlPr>
                              <a:rPr lang="en-US" altLang="zh-CN" sz="2400" b="1" i="1" smtClean="0">
                                <a:solidFill>
                                  <a:srgbClr val="FF0000"/>
                                </a:solidFill>
                                <a:latin typeface="Cambria Math" panose="02040503050406030204" pitchFamily="18" charset="0"/>
                              </a:rPr>
                            </m:ctrlPr>
                          </m:sSupPr>
                          <m:e>
                            <m:d>
                              <m:dPr>
                                <m:begChr m:val="|"/>
                                <m:endChr m:val="|"/>
                                <m:ctrlPr>
                                  <a:rPr lang="en-US" altLang="zh-CN" sz="2400" b="1" i="1" smtClean="0">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𝒇</m:t>
                                </m:r>
                                <m:d>
                                  <m:dPr>
                                    <m:ctrlPr>
                                      <a:rPr lang="en-US" altLang="zh-CN" sz="2400" b="1"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𝒕</m:t>
                                    </m:r>
                                  </m:e>
                                </m:d>
                              </m:e>
                            </m:d>
                          </m:e>
                          <m:sup>
                            <m:r>
                              <a:rPr lang="en-US" altLang="zh-CN" sz="2400" b="1" i="0" smtClean="0">
                                <a:solidFill>
                                  <a:srgbClr val="FF0000"/>
                                </a:solidFill>
                                <a:latin typeface="Cambria Math" panose="02040503050406030204" pitchFamily="18" charset="0"/>
                              </a:rPr>
                              <m:t>𝟐</m:t>
                            </m:r>
                          </m:sup>
                        </m:sSup>
                        <m:r>
                          <a:rPr lang="en-US" altLang="zh-CN" sz="2400" b="1">
                            <a:solidFill>
                              <a:srgbClr val="FF0000"/>
                            </a:solidFill>
                            <a:latin typeface="Cambria Math" panose="02040503050406030204" pitchFamily="18" charset="0"/>
                          </a:rPr>
                          <m:t>𝐝</m:t>
                        </m:r>
                        <m:r>
                          <a:rPr lang="en-US" altLang="zh-CN" sz="2400" b="1" i="1">
                            <a:solidFill>
                              <a:srgbClr val="FF0000"/>
                            </a:solidFill>
                            <a:latin typeface="Cambria Math" panose="02040503050406030204" pitchFamily="18" charset="0"/>
                          </a:rPr>
                          <m:t>𝒕</m:t>
                        </m:r>
                      </m:e>
                    </m:nary>
                    <m:r>
                      <a:rPr lang="en-US" altLang="zh-CN" sz="2400" b="1" i="1" smtClean="0">
                        <a:solidFill>
                          <a:srgbClr val="FF0000"/>
                        </a:solidFill>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𝟏</m:t>
                        </m:r>
                      </m:num>
                      <m:den>
                        <m:r>
                          <a:rPr lang="en-US" altLang="zh-CN" sz="2400" b="1" i="1" smtClean="0">
                            <a:solidFill>
                              <a:srgbClr val="FF0000"/>
                            </a:solidFill>
                            <a:latin typeface="Cambria Math" panose="02040503050406030204" pitchFamily="18" charset="0"/>
                          </a:rPr>
                          <m:t>𝟐</m:t>
                        </m:r>
                        <m:r>
                          <a:rPr lang="en-US" altLang="zh-CN" sz="2400" b="1" i="1" smtClean="0">
                            <a:solidFill>
                              <a:srgbClr val="FF0000"/>
                            </a:solidFill>
                            <a:latin typeface="Cambria Math" panose="02040503050406030204" pitchFamily="18" charset="0"/>
                          </a:rPr>
                          <m:t>𝝅</m:t>
                        </m:r>
                      </m:den>
                    </m:f>
                    <m:nary>
                      <m:naryPr>
                        <m:ctrlPr>
                          <a:rPr lang="en-US" altLang="zh-CN" sz="2400" b="1" i="1">
                            <a:solidFill>
                              <a:srgbClr val="FF0000"/>
                            </a:solidFill>
                            <a:latin typeface="Cambria Math" panose="02040503050406030204" pitchFamily="18" charset="0"/>
                          </a:rPr>
                        </m:ctrlPr>
                      </m:naryPr>
                      <m:sub>
                        <m:r>
                          <a:rPr lang="en-US" altLang="zh-CN" sz="2400" b="1" i="1">
                            <a:solidFill>
                              <a:srgbClr val="FF0000"/>
                            </a:solidFill>
                            <a:latin typeface="Cambria Math" panose="02040503050406030204" pitchFamily="18" charset="0"/>
                          </a:rPr>
                          <m:t>−∞</m:t>
                        </m:r>
                      </m:sub>
                      <m:sup>
                        <m:r>
                          <a:rPr lang="en-US" altLang="zh-CN" sz="2400" b="1" i="1">
                            <a:solidFill>
                              <a:srgbClr val="FF0000"/>
                            </a:solidFill>
                            <a:latin typeface="Cambria Math" panose="02040503050406030204" pitchFamily="18" charset="0"/>
                          </a:rPr>
                          <m:t>+∞</m:t>
                        </m:r>
                      </m:sup>
                      <m:e>
                        <m:sSup>
                          <m:sSupPr>
                            <m:ctrlPr>
                              <a:rPr lang="en-US" altLang="zh-CN" sz="2400" b="1" i="1">
                                <a:solidFill>
                                  <a:srgbClr val="FF0000"/>
                                </a:solidFill>
                                <a:latin typeface="Cambria Math" panose="02040503050406030204" pitchFamily="18" charset="0"/>
                              </a:rPr>
                            </m:ctrlPr>
                          </m:sSupPr>
                          <m:e>
                            <m:d>
                              <m:dPr>
                                <m:begChr m:val="|"/>
                                <m:endChr m:val="|"/>
                                <m:ctrlPr>
                                  <a:rPr lang="en-US" altLang="zh-CN" sz="2400" b="1"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𝑭</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𝝎</m:t>
                                </m:r>
                                <m:r>
                                  <a:rPr lang="en-US" altLang="zh-CN" sz="2400" b="1" i="1">
                                    <a:solidFill>
                                      <a:srgbClr val="FF0000"/>
                                    </a:solidFill>
                                    <a:latin typeface="Cambria Math" panose="02040503050406030204" pitchFamily="18" charset="0"/>
                                  </a:rPr>
                                  <m:t>)</m:t>
                                </m:r>
                              </m:e>
                            </m:d>
                          </m:e>
                          <m:sup>
                            <m:r>
                              <a:rPr lang="en-US" altLang="zh-CN" sz="2400" b="1">
                                <a:solidFill>
                                  <a:srgbClr val="FF0000"/>
                                </a:solidFill>
                                <a:latin typeface="Cambria Math" panose="02040503050406030204" pitchFamily="18" charset="0"/>
                              </a:rPr>
                              <m:t>𝟐</m:t>
                            </m:r>
                          </m:sup>
                        </m:sSup>
                        <m:r>
                          <a:rPr lang="en-US" altLang="zh-CN" sz="2400" b="1">
                            <a:solidFill>
                              <a:srgbClr val="FF0000"/>
                            </a:solidFill>
                            <a:latin typeface="Cambria Math" panose="02040503050406030204" pitchFamily="18" charset="0"/>
                          </a:rPr>
                          <m:t>𝐝</m:t>
                        </m:r>
                        <m:r>
                          <a:rPr lang="en-US" altLang="zh-CN" sz="2400" b="1" i="1">
                            <a:solidFill>
                              <a:srgbClr val="FF0000"/>
                            </a:solidFill>
                            <a:latin typeface="Cambria Math" panose="02040503050406030204" pitchFamily="18" charset="0"/>
                          </a:rPr>
                          <m:t>𝝎</m:t>
                        </m:r>
                      </m:e>
                    </m:nary>
                  </m:oMath>
                </a14:m>
                <a:endParaRPr lang="en-US" altLang="zh-CN" sz="2400" b="1" dirty="0">
                  <a:solidFill>
                    <a:prstClr val="black"/>
                  </a:solidFill>
                  <a:latin typeface="+mj-ea"/>
                  <a:ea typeface="+mj-ea"/>
                </a:endParaRPr>
              </a:p>
            </p:txBody>
          </p:sp>
        </mc:Choice>
        <mc:Fallback xmlns="">
          <p:sp>
            <p:nvSpPr>
              <p:cNvPr id="10" name="矩形 9">
                <a:extLst>
                  <a:ext uri="{FF2B5EF4-FFF2-40B4-BE49-F238E27FC236}">
                    <a16:creationId xmlns:a16="http://schemas.microsoft.com/office/drawing/2014/main" id="{C149671E-0903-4254-AF54-572AA41013EB}"/>
                  </a:ext>
                </a:extLst>
              </p:cNvPr>
              <p:cNvSpPr>
                <a:spLocks noRot="1" noChangeAspect="1" noMove="1" noResize="1" noEditPoints="1" noAdjustHandles="1" noChangeArrowheads="1" noChangeShapeType="1" noTextEdit="1"/>
              </p:cNvSpPr>
              <p:nvPr/>
            </p:nvSpPr>
            <p:spPr>
              <a:xfrm>
                <a:off x="311802" y="3435151"/>
                <a:ext cx="8712968" cy="625877"/>
              </a:xfrm>
              <a:prstGeom prst="rect">
                <a:avLst/>
              </a:prstGeom>
              <a:blipFill>
                <a:blip r:embed="rId5"/>
                <a:stretch>
                  <a:fillRect l="-630" b="-4902"/>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8C703FDB-CDD7-41BA-B4E8-174A1A15C6EA}"/>
              </a:ext>
            </a:extLst>
          </p:cNvPr>
          <p:cNvSpPr/>
          <p:nvPr/>
        </p:nvSpPr>
        <p:spPr>
          <a:xfrm>
            <a:off x="311802" y="5464022"/>
            <a:ext cx="8712968" cy="907941"/>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函数</a:t>
            </a:r>
            <a:r>
              <a:rPr lang="en-US" altLang="zh-CN" sz="2400" b="1" dirty="0" err="1">
                <a:solidFill>
                  <a:schemeClr val="accent2"/>
                </a:solidFill>
                <a:latin typeface="Courier New" panose="02070309020205020404" pitchFamily="49" charset="0"/>
                <a:cs typeface="Courier New" panose="02070309020205020404" pitchFamily="49" charset="0"/>
              </a:rPr>
              <a:t>fourier</a:t>
            </a:r>
            <a:r>
              <a:rPr lang="en-US" altLang="zh-CN" sz="2400" b="1" dirty="0">
                <a:solidFill>
                  <a:schemeClr val="accent2"/>
                </a:solidFill>
                <a:latin typeface="Courier New" panose="02070309020205020404" pitchFamily="49" charset="0"/>
                <a:cs typeface="Courier New" panose="02070309020205020404" pitchFamily="49" charset="0"/>
              </a:rPr>
              <a:t>(</a:t>
            </a:r>
            <a:r>
              <a:rPr lang="en-US" altLang="zh-CN" sz="2400" b="1" dirty="0" err="1">
                <a:solidFill>
                  <a:schemeClr val="accent2"/>
                </a:solidFill>
                <a:latin typeface="Courier New" panose="02070309020205020404" pitchFamily="49" charset="0"/>
                <a:cs typeface="Courier New" panose="02070309020205020404" pitchFamily="49" charset="0"/>
              </a:rPr>
              <a:t>ft,t,w</a:t>
            </a:r>
            <a:r>
              <a:rPr lang="en-US" altLang="zh-CN" sz="2400" b="1" dirty="0">
                <a:solidFill>
                  <a:schemeClr val="accent2"/>
                </a:solidFill>
                <a:latin typeface="Courier New" panose="02070309020205020404" pitchFamily="49" charset="0"/>
                <a:cs typeface="Courier New" panose="02070309020205020404" pitchFamily="49" charset="0"/>
              </a:rPr>
              <a:t>)</a:t>
            </a:r>
            <a:r>
              <a:rPr lang="en-US" altLang="zh-CN" sz="2400" b="1" dirty="0">
                <a:solidFill>
                  <a:srgbClr val="0070C0"/>
                </a:solidFill>
                <a:latin typeface="+mj-ea"/>
              </a:rPr>
              <a:t> </a:t>
            </a:r>
            <a:r>
              <a:rPr lang="zh-CN" altLang="en-US" sz="2400" b="1" dirty="0">
                <a:latin typeface="+mj-ea"/>
                <a:ea typeface="+mj-ea"/>
              </a:rPr>
              <a:t>时间域变量</a:t>
            </a:r>
            <a:r>
              <a:rPr lang="en-US" altLang="zh-CN" sz="2400" b="1" dirty="0">
                <a:latin typeface="+mj-ea"/>
                <a:ea typeface="+mj-ea"/>
              </a:rPr>
              <a:t>t</a:t>
            </a:r>
            <a:r>
              <a:rPr lang="zh-CN" altLang="en-US" sz="2400" b="1" dirty="0">
                <a:latin typeface="+mj-ea"/>
                <a:ea typeface="+mj-ea"/>
              </a:rPr>
              <a:t>，频率域变量</a:t>
            </a:r>
            <a:r>
              <a:rPr lang="en-US" altLang="zh-CN" sz="2400" b="1" dirty="0">
                <a:latin typeface="+mj-ea"/>
                <a:ea typeface="+mj-ea"/>
              </a:rPr>
              <a:t>w</a:t>
            </a:r>
          </a:p>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函数</a:t>
            </a:r>
            <a:r>
              <a:rPr lang="en-US" altLang="zh-CN" sz="2400" b="1" dirty="0" err="1">
                <a:solidFill>
                  <a:schemeClr val="accent2"/>
                </a:solidFill>
                <a:latin typeface="Courier New" panose="02070309020205020404" pitchFamily="49" charset="0"/>
                <a:cs typeface="Courier New" panose="02070309020205020404" pitchFamily="49" charset="0"/>
              </a:rPr>
              <a:t>ifourier</a:t>
            </a:r>
            <a:r>
              <a:rPr lang="en-US" altLang="zh-CN" sz="2400" b="1" dirty="0">
                <a:solidFill>
                  <a:schemeClr val="accent2"/>
                </a:solidFill>
                <a:latin typeface="Courier New" panose="02070309020205020404" pitchFamily="49" charset="0"/>
                <a:cs typeface="Courier New" panose="02070309020205020404" pitchFamily="49" charset="0"/>
              </a:rPr>
              <a:t>(</a:t>
            </a:r>
            <a:r>
              <a:rPr lang="en-US" altLang="zh-CN" sz="2400" b="1" dirty="0" err="1">
                <a:solidFill>
                  <a:schemeClr val="accent2"/>
                </a:solidFill>
                <a:latin typeface="Courier New" panose="02070309020205020404" pitchFamily="49" charset="0"/>
                <a:cs typeface="Courier New" panose="02070309020205020404" pitchFamily="49" charset="0"/>
              </a:rPr>
              <a:t>ft,w,t</a:t>
            </a:r>
            <a:r>
              <a:rPr lang="en-US" altLang="zh-CN" sz="2400" b="1" dirty="0">
                <a:solidFill>
                  <a:schemeClr val="accent2"/>
                </a:solidFill>
                <a:latin typeface="Courier New" panose="02070309020205020404" pitchFamily="49" charset="0"/>
                <a:cs typeface="Courier New" panose="02070309020205020404" pitchFamily="49" charset="0"/>
              </a:rPr>
              <a:t>)</a:t>
            </a:r>
            <a:r>
              <a:rPr lang="zh-CN" altLang="en-US" sz="2400" b="1" dirty="0">
                <a:latin typeface="+mj-ea"/>
                <a:ea typeface="+mj-ea"/>
              </a:rPr>
              <a:t> 频率域变量</a:t>
            </a:r>
            <a:r>
              <a:rPr lang="en-US" altLang="zh-CN" sz="2400" b="1" dirty="0">
                <a:latin typeface="+mj-ea"/>
                <a:ea typeface="+mj-ea"/>
              </a:rPr>
              <a:t>w,</a:t>
            </a:r>
            <a:r>
              <a:rPr lang="zh-CN" altLang="en-US" sz="2400" b="1" dirty="0">
                <a:latin typeface="+mj-ea"/>
              </a:rPr>
              <a:t>时间域变量</a:t>
            </a:r>
            <a:r>
              <a:rPr lang="en-US" altLang="zh-CN" sz="2400" b="1" dirty="0">
                <a:latin typeface="+mj-ea"/>
              </a:rPr>
              <a:t>t</a:t>
            </a:r>
            <a:endParaRPr lang="en-US" altLang="zh-CN" sz="2400" b="1" dirty="0">
              <a:latin typeface="+mj-ea"/>
              <a:ea typeface="+mj-ea"/>
            </a:endParaRPr>
          </a:p>
        </p:txBody>
      </p:sp>
    </p:spTree>
    <p:extLst>
      <p:ext uri="{BB962C8B-B14F-4D97-AF65-F5344CB8AC3E}">
        <p14:creationId xmlns:p14="http://schemas.microsoft.com/office/powerpoint/2010/main" val="107775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6" y="-252596"/>
            <a:ext cx="7772400" cy="1143000"/>
          </a:xfrm>
        </p:spPr>
        <p:txBody>
          <a:bodyPr>
            <a:normAutofit/>
          </a:bodyPr>
          <a:lstStyle/>
          <a:p>
            <a:pPr algn="ctr" eaLnBrk="0" fontAlgn="base" hangingPunct="0">
              <a:spcAft>
                <a:spcPct val="0"/>
              </a:spcAft>
              <a:defRPr/>
            </a:pPr>
            <a:r>
              <a:rPr lang="zh-CN" alt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rPr>
              <a:t>离散傅里叶变换</a:t>
            </a:r>
            <a:endParaRPr lang="en-US" sz="3600" dirty="0">
              <a:solidFill>
                <a:schemeClr val="accent1">
                  <a:lumMod val="50000"/>
                </a:schemeClr>
              </a:solidFill>
              <a:latin typeface="微软雅黑" panose="020B0503020204020204" pitchFamily="34" charset="-122"/>
              <a:ea typeface="微软雅黑" panose="020B0503020204020204" pitchFamily="34" charset="-122"/>
              <a:cs typeface="Calibri" pitchFamily="34"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B27DB73-F9D3-4B4F-88EE-807F6E5EA5BF}"/>
                  </a:ext>
                </a:extLst>
              </p:cNvPr>
              <p:cNvSpPr/>
              <p:nvPr/>
            </p:nvSpPr>
            <p:spPr>
              <a:xfrm>
                <a:off x="311802" y="698967"/>
                <a:ext cx="8712968" cy="2111219"/>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一维离散傅里叶变换定义</a:t>
                </a:r>
                <a14:m>
                  <m:oMath xmlns:m="http://schemas.openxmlformats.org/officeDocument/2006/math">
                    <m:r>
                      <a:rPr lang="en-US" altLang="zh-CN" sz="2400" b="1" i="1" smtClean="0">
                        <a:solidFill>
                          <a:srgbClr val="FF0000"/>
                        </a:solidFill>
                        <a:latin typeface="Cambria Math" panose="02040503050406030204" pitchFamily="18" charset="0"/>
                        <a:ea typeface="+mj-ea"/>
                      </a:rPr>
                      <m:t>𝒀</m:t>
                    </m:r>
                    <m:d>
                      <m:dPr>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𝒌</m:t>
                        </m:r>
                      </m:e>
                    </m:d>
                    <m:r>
                      <a:rPr lang="en-US" altLang="zh-CN" sz="2400" b="1" i="1" smtClean="0">
                        <a:solidFill>
                          <a:srgbClr val="FF0000"/>
                        </a:solidFill>
                        <a:latin typeface="Cambria Math" panose="02040503050406030204" pitchFamily="18" charset="0"/>
                        <a:ea typeface="+mj-ea"/>
                      </a:rPr>
                      <m:t>=</m:t>
                    </m:r>
                    <m:nary>
                      <m:naryPr>
                        <m:chr m:val="∑"/>
                        <m:ctrlPr>
                          <a:rPr lang="en-US" altLang="zh-CN" sz="2400" b="1" i="1" smtClean="0">
                            <a:solidFill>
                              <a:srgbClr val="FF0000"/>
                            </a:solidFill>
                            <a:latin typeface="Cambria Math" panose="02040503050406030204" pitchFamily="18" charset="0"/>
                            <a:ea typeface="+mj-ea"/>
                          </a:rPr>
                        </m:ctrlPr>
                      </m:naryPr>
                      <m:sub>
                        <m:r>
                          <a:rPr lang="en-US" altLang="zh-CN" sz="2400" b="1" i="1" smtClean="0">
                            <a:solidFill>
                              <a:srgbClr val="FF0000"/>
                            </a:solidFill>
                            <a:latin typeface="Cambria Math" panose="02040503050406030204" pitchFamily="18" charset="0"/>
                            <a:ea typeface="+mj-ea"/>
                          </a:rPr>
                          <m:t>𝒊</m:t>
                        </m:r>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𝟏</m:t>
                        </m:r>
                      </m:sub>
                      <m:sup>
                        <m:r>
                          <a:rPr lang="en-US" altLang="zh-CN" sz="2400" b="1" i="1" smtClean="0">
                            <a:solidFill>
                              <a:srgbClr val="FF0000"/>
                            </a:solidFill>
                            <a:latin typeface="Cambria Math" panose="02040503050406030204" pitchFamily="18" charset="0"/>
                            <a:ea typeface="+mj-ea"/>
                          </a:rPr>
                          <m:t>𝒏</m:t>
                        </m:r>
                      </m:sup>
                      <m:e>
                        <m:r>
                          <a:rPr lang="en-US" altLang="zh-CN" sz="2400" b="1" i="1" smtClean="0">
                            <a:solidFill>
                              <a:srgbClr val="FF0000"/>
                            </a:solidFill>
                            <a:latin typeface="Cambria Math" panose="02040503050406030204" pitchFamily="18" charset="0"/>
                            <a:ea typeface="+mj-ea"/>
                          </a:rPr>
                          <m:t>𝑿</m:t>
                        </m:r>
                        <m:d>
                          <m:dPr>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𝒊</m:t>
                            </m:r>
                          </m:e>
                        </m:d>
                        <m:sSup>
                          <m:sSupPr>
                            <m:ctrlPr>
                              <a:rPr lang="en-US" altLang="zh-CN" sz="2400" b="1" i="1" smtClean="0">
                                <a:solidFill>
                                  <a:srgbClr val="FF0000"/>
                                </a:solidFill>
                                <a:latin typeface="Cambria Math" panose="02040503050406030204" pitchFamily="18" charset="0"/>
                                <a:ea typeface="+mj-ea"/>
                              </a:rPr>
                            </m:ctrlPr>
                          </m:sSupPr>
                          <m:e>
                            <m:r>
                              <a:rPr lang="en-US" altLang="zh-CN" sz="2400" b="1" i="0" smtClean="0">
                                <a:solidFill>
                                  <a:srgbClr val="FF0000"/>
                                </a:solidFill>
                                <a:latin typeface="Cambria Math" panose="02040503050406030204" pitchFamily="18" charset="0"/>
                                <a:ea typeface="+mj-ea"/>
                              </a:rPr>
                              <m:t>𝐞</m:t>
                            </m:r>
                          </m:e>
                          <m:sup>
                            <m:f>
                              <m:fPr>
                                <m:ctrlPr>
                                  <a:rPr lang="en-US" altLang="zh-CN" sz="2400" b="1" i="1" smtClean="0">
                                    <a:solidFill>
                                      <a:srgbClr val="FF0000"/>
                                    </a:solidFill>
                                    <a:latin typeface="Cambria Math" panose="02040503050406030204" pitchFamily="18" charset="0"/>
                                    <a:ea typeface="+mj-ea"/>
                                  </a:rPr>
                                </m:ctrlPr>
                              </m:fPr>
                              <m:num>
                                <m:d>
                                  <m:dPr>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𝟐</m:t>
                                    </m:r>
                                    <m:r>
                                      <a:rPr lang="en-US" altLang="zh-CN" sz="2400" b="1" i="1" smtClean="0">
                                        <a:solidFill>
                                          <a:srgbClr val="FF0000"/>
                                        </a:solidFill>
                                        <a:latin typeface="Cambria Math" panose="02040503050406030204" pitchFamily="18" charset="0"/>
                                        <a:ea typeface="+mj-ea"/>
                                      </a:rPr>
                                      <m:t>𝝅</m:t>
                                    </m:r>
                                    <m:r>
                                      <a:rPr lang="en-US" altLang="zh-CN" sz="2400" b="1" i="1" smtClean="0">
                                        <a:solidFill>
                                          <a:srgbClr val="FF0000"/>
                                        </a:solidFill>
                                        <a:latin typeface="Cambria Math" panose="02040503050406030204" pitchFamily="18" charset="0"/>
                                        <a:ea typeface="+mj-ea"/>
                                      </a:rPr>
                                      <m:t>𝒋</m:t>
                                    </m:r>
                                  </m:e>
                                </m:d>
                                <m:d>
                                  <m:dPr>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𝒊</m:t>
                                    </m:r>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𝟏</m:t>
                                    </m:r>
                                  </m:e>
                                </m:d>
                                <m:d>
                                  <m:dPr>
                                    <m:ctrlPr>
                                      <a:rPr lang="en-US" altLang="zh-CN" sz="2400" b="1" i="1" smtClean="0">
                                        <a:solidFill>
                                          <a:srgbClr val="FF0000"/>
                                        </a:solidFill>
                                        <a:latin typeface="Cambria Math" panose="02040503050406030204" pitchFamily="18" charset="0"/>
                                        <a:ea typeface="+mj-ea"/>
                                      </a:rPr>
                                    </m:ctrlPr>
                                  </m:dPr>
                                  <m:e>
                                    <m:r>
                                      <a:rPr lang="en-US" altLang="zh-CN" sz="2400" b="1" i="1" smtClean="0">
                                        <a:solidFill>
                                          <a:srgbClr val="FF0000"/>
                                        </a:solidFill>
                                        <a:latin typeface="Cambria Math" panose="02040503050406030204" pitchFamily="18" charset="0"/>
                                        <a:ea typeface="+mj-ea"/>
                                      </a:rPr>
                                      <m:t>𝒌</m:t>
                                    </m:r>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𝟏</m:t>
                                    </m:r>
                                  </m:e>
                                </m:d>
                              </m:num>
                              <m:den>
                                <m:r>
                                  <a:rPr lang="en-US" altLang="zh-CN" sz="2400" b="1" i="1" smtClean="0">
                                    <a:solidFill>
                                      <a:srgbClr val="FF0000"/>
                                    </a:solidFill>
                                    <a:latin typeface="Cambria Math" panose="02040503050406030204" pitchFamily="18" charset="0"/>
                                    <a:ea typeface="+mj-ea"/>
                                  </a:rPr>
                                  <m:t>𝒏</m:t>
                                </m:r>
                              </m:den>
                            </m:f>
                          </m:sup>
                        </m:sSup>
                      </m:e>
                    </m:nary>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𝟏</m:t>
                    </m:r>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𝒌</m:t>
                    </m:r>
                    <m:r>
                      <a:rPr lang="en-US" altLang="zh-CN" sz="2400" b="1" i="1" smtClean="0">
                        <a:solidFill>
                          <a:srgbClr val="FF0000"/>
                        </a:solidFill>
                        <a:latin typeface="Cambria Math" panose="02040503050406030204" pitchFamily="18" charset="0"/>
                        <a:ea typeface="+mj-ea"/>
                      </a:rPr>
                      <m:t>≤</m:t>
                    </m:r>
                    <m:r>
                      <a:rPr lang="en-US" altLang="zh-CN" sz="2400" b="1" i="1" smtClean="0">
                        <a:solidFill>
                          <a:srgbClr val="FF0000"/>
                        </a:solidFill>
                        <a:latin typeface="Cambria Math" panose="02040503050406030204" pitchFamily="18" charset="0"/>
                        <a:ea typeface="+mj-ea"/>
                      </a:rPr>
                      <m:t>𝒏</m:t>
                    </m:r>
                  </m:oMath>
                </a14:m>
                <a:r>
                  <a:rPr lang="en-US" altLang="zh-CN" sz="2400" b="1" dirty="0">
                    <a:latin typeface="+mj-ea"/>
                    <a:ea typeface="+mj-ea"/>
                  </a:rPr>
                  <a:t>,j</a:t>
                </a:r>
                <a:r>
                  <a:rPr lang="zh-CN" altLang="en-US" sz="2400" b="1" dirty="0">
                    <a:latin typeface="+mj-ea"/>
                    <a:ea typeface="+mj-ea"/>
                  </a:rPr>
                  <a:t>为虚数单位。特别的当</a:t>
                </a:r>
                <a14:m>
                  <m:oMath xmlns:m="http://schemas.openxmlformats.org/officeDocument/2006/math">
                    <m:r>
                      <a:rPr lang="en-US" altLang="zh-CN" sz="2400" b="1" i="1" dirty="0" smtClean="0">
                        <a:solidFill>
                          <a:srgbClr val="FF0000"/>
                        </a:solidFill>
                        <a:latin typeface="Cambria Math" panose="02040503050406030204" pitchFamily="18" charset="0"/>
                        <a:ea typeface="+mj-ea"/>
                      </a:rPr>
                      <m:t>𝒌</m:t>
                    </m:r>
                    <m:r>
                      <a:rPr lang="en-US" altLang="zh-CN" sz="2400" b="1" i="1" dirty="0" smtClean="0">
                        <a:solidFill>
                          <a:srgbClr val="FF0000"/>
                        </a:solidFill>
                        <a:latin typeface="Cambria Math" panose="02040503050406030204" pitchFamily="18" charset="0"/>
                        <a:ea typeface="+mj-ea"/>
                      </a:rPr>
                      <m:t>=</m:t>
                    </m:r>
                    <m:r>
                      <a:rPr lang="en-US" altLang="zh-CN" sz="2400" b="1" i="1" dirty="0" smtClean="0">
                        <a:solidFill>
                          <a:srgbClr val="FF0000"/>
                        </a:solidFill>
                        <a:latin typeface="Cambria Math" panose="02040503050406030204" pitchFamily="18" charset="0"/>
                        <a:ea typeface="+mj-ea"/>
                      </a:rPr>
                      <m:t>𝟏</m:t>
                    </m:r>
                  </m:oMath>
                </a14:m>
                <a:r>
                  <a:rPr lang="zh-CN" altLang="en-US" sz="2400" b="1" dirty="0">
                    <a:latin typeface="+mj-ea"/>
                    <a:ea typeface="+mj-ea"/>
                  </a:rPr>
                  <a:t>时，</a:t>
                </a:r>
                <a14:m>
                  <m:oMath xmlns:m="http://schemas.openxmlformats.org/officeDocument/2006/math">
                    <m:r>
                      <a:rPr lang="en-US" altLang="zh-CN" sz="2400" b="1" i="1" smtClean="0">
                        <a:latin typeface="Cambria Math" panose="02040503050406030204" pitchFamily="18" charset="0"/>
                        <a:ea typeface="+mj-ea"/>
                      </a:rPr>
                      <m:t>𝒀</m:t>
                    </m:r>
                    <m:d>
                      <m:dPr>
                        <m:ctrlPr>
                          <a:rPr lang="en-US" altLang="zh-CN" sz="2400" b="1" i="1" smtClean="0">
                            <a:latin typeface="Cambria Math" panose="02040503050406030204" pitchFamily="18" charset="0"/>
                            <a:ea typeface="+mj-ea"/>
                          </a:rPr>
                        </m:ctrlPr>
                      </m:dPr>
                      <m:e>
                        <m:r>
                          <a:rPr lang="en-US" altLang="zh-CN" sz="2400" b="1" i="1" smtClean="0">
                            <a:latin typeface="Cambria Math" panose="02040503050406030204" pitchFamily="18" charset="0"/>
                            <a:ea typeface="+mj-ea"/>
                          </a:rPr>
                          <m:t>𝟏</m:t>
                        </m:r>
                      </m:e>
                    </m:d>
                    <m:r>
                      <a:rPr lang="en-US" altLang="zh-CN" sz="2400" b="1" i="1" smtClean="0">
                        <a:latin typeface="Cambria Math" panose="02040503050406030204" pitchFamily="18" charset="0"/>
                        <a:ea typeface="+mj-ea"/>
                      </a:rPr>
                      <m:t>=</m:t>
                    </m:r>
                    <m:nary>
                      <m:naryPr>
                        <m:chr m:val="∑"/>
                        <m:ctrlPr>
                          <a:rPr lang="en-US" altLang="zh-CN" sz="2400" b="1" i="1" smtClean="0">
                            <a:latin typeface="Cambria Math" panose="02040503050406030204" pitchFamily="18" charset="0"/>
                            <a:ea typeface="+mj-ea"/>
                          </a:rPr>
                        </m:ctrlPr>
                      </m:naryPr>
                      <m:sub>
                        <m:r>
                          <a:rPr lang="en-US" altLang="zh-CN" sz="2400" b="1" i="1" smtClean="0">
                            <a:latin typeface="Cambria Math" panose="02040503050406030204" pitchFamily="18" charset="0"/>
                            <a:ea typeface="+mj-ea"/>
                          </a:rPr>
                          <m:t>𝒊</m:t>
                        </m:r>
                        <m:r>
                          <a:rPr lang="en-US" altLang="zh-CN" sz="2400" b="1" i="1" smtClean="0">
                            <a:latin typeface="Cambria Math" panose="02040503050406030204" pitchFamily="18" charset="0"/>
                            <a:ea typeface="+mj-ea"/>
                          </a:rPr>
                          <m:t>=</m:t>
                        </m:r>
                        <m:r>
                          <a:rPr lang="en-US" altLang="zh-CN" sz="2400" b="1" i="1" smtClean="0">
                            <a:latin typeface="Cambria Math" panose="02040503050406030204" pitchFamily="18" charset="0"/>
                            <a:ea typeface="+mj-ea"/>
                          </a:rPr>
                          <m:t>𝟏</m:t>
                        </m:r>
                      </m:sub>
                      <m:sup>
                        <m:r>
                          <a:rPr lang="en-US" altLang="zh-CN" sz="2400" b="1" i="1" smtClean="0">
                            <a:latin typeface="Cambria Math" panose="02040503050406030204" pitchFamily="18" charset="0"/>
                            <a:ea typeface="+mj-ea"/>
                          </a:rPr>
                          <m:t>𝒏</m:t>
                        </m:r>
                      </m:sup>
                      <m:e>
                        <m:r>
                          <a:rPr lang="en-US" altLang="zh-CN" sz="2400" b="1" i="1" smtClean="0">
                            <a:latin typeface="Cambria Math" panose="02040503050406030204" pitchFamily="18" charset="0"/>
                            <a:ea typeface="+mj-ea"/>
                          </a:rPr>
                          <m:t>𝑿</m:t>
                        </m:r>
                        <m:r>
                          <a:rPr lang="en-US" altLang="zh-CN" sz="2400" b="1" i="1" smtClean="0">
                            <a:latin typeface="Cambria Math" panose="02040503050406030204" pitchFamily="18" charset="0"/>
                            <a:ea typeface="+mj-ea"/>
                          </a:rPr>
                          <m:t>(</m:t>
                        </m:r>
                        <m:r>
                          <a:rPr lang="en-US" altLang="zh-CN" sz="2400" b="1" i="1" smtClean="0">
                            <a:latin typeface="Cambria Math" panose="02040503050406030204" pitchFamily="18" charset="0"/>
                            <a:ea typeface="+mj-ea"/>
                          </a:rPr>
                          <m:t>𝒊</m:t>
                        </m:r>
                        <m:r>
                          <a:rPr lang="en-US" altLang="zh-CN" sz="2400" b="1" i="1" smtClean="0">
                            <a:latin typeface="Cambria Math" panose="02040503050406030204" pitchFamily="18" charset="0"/>
                            <a:ea typeface="+mj-ea"/>
                          </a:rPr>
                          <m:t>)</m:t>
                        </m:r>
                      </m:e>
                    </m:nary>
                  </m:oMath>
                </a14:m>
                <a:r>
                  <a:rPr lang="zh-CN" altLang="en-US" sz="2400" b="1" dirty="0">
                    <a:latin typeface="+mj-ea"/>
                    <a:ea typeface="+mj-ea"/>
                  </a:rPr>
                  <a:t>称为离散傅里叶变换的</a:t>
                </a:r>
                <a:r>
                  <a:rPr lang="zh-CN" altLang="en-US" sz="2400" b="1" dirty="0">
                    <a:solidFill>
                      <a:srgbClr val="FF0000"/>
                    </a:solidFill>
                    <a:latin typeface="+mj-ea"/>
                    <a:ea typeface="+mj-ea"/>
                  </a:rPr>
                  <a:t>低频系数</a:t>
                </a:r>
                <a:r>
                  <a:rPr lang="zh-CN" altLang="en-US" sz="2400" b="1" dirty="0">
                    <a:latin typeface="+mj-ea"/>
                    <a:ea typeface="+mj-ea"/>
                  </a:rPr>
                  <a:t>。</a:t>
                </a:r>
                <a:r>
                  <a:rPr lang="zh-CN" altLang="en-US" sz="2400" b="1" dirty="0">
                    <a:solidFill>
                      <a:srgbClr val="FF0000"/>
                    </a:solidFill>
                    <a:latin typeface="+mj-ea"/>
                    <a:ea typeface="+mj-ea"/>
                  </a:rPr>
                  <a:t>其余系数称为高频傅里叶系数</a:t>
                </a:r>
                <a:r>
                  <a:rPr lang="zh-CN" altLang="en-US" sz="2400" b="1" dirty="0">
                    <a:latin typeface="+mj-ea"/>
                    <a:ea typeface="+mj-ea"/>
                  </a:rPr>
                  <a:t>。低频系数类似于连续傅里叶变换的</a:t>
                </a:r>
                <a14:m>
                  <m:oMath xmlns:m="http://schemas.openxmlformats.org/officeDocument/2006/math">
                    <m:r>
                      <a:rPr lang="en-US" altLang="zh-CN" sz="2400" b="1" i="1" smtClean="0">
                        <a:latin typeface="Cambria Math" panose="02040503050406030204" pitchFamily="18" charset="0"/>
                        <a:ea typeface="+mj-ea"/>
                      </a:rPr>
                      <m:t>𝑭</m:t>
                    </m:r>
                    <m:r>
                      <a:rPr lang="en-US" altLang="zh-CN" sz="2400" b="1" i="1" smtClean="0">
                        <a:latin typeface="Cambria Math" panose="02040503050406030204" pitchFamily="18" charset="0"/>
                        <a:ea typeface="+mj-ea"/>
                      </a:rPr>
                      <m:t>(</m:t>
                    </m:r>
                    <m:r>
                      <a:rPr lang="en-US" altLang="zh-CN" sz="2400" b="1" i="1" smtClean="0">
                        <a:latin typeface="Cambria Math" panose="02040503050406030204" pitchFamily="18" charset="0"/>
                        <a:ea typeface="+mj-ea"/>
                      </a:rPr>
                      <m:t>𝟎</m:t>
                    </m:r>
                    <m:r>
                      <a:rPr lang="en-US" altLang="zh-CN" sz="2400" b="1" i="1" smtClean="0">
                        <a:latin typeface="Cambria Math" panose="02040503050406030204" pitchFamily="18" charset="0"/>
                        <a:ea typeface="+mj-ea"/>
                      </a:rPr>
                      <m:t>)</m:t>
                    </m:r>
                  </m:oMath>
                </a14:m>
                <a:r>
                  <a:rPr lang="zh-CN" altLang="en-US" sz="2400" b="1" dirty="0">
                    <a:latin typeface="+mj-ea"/>
                    <a:ea typeface="+mj-ea"/>
                  </a:rPr>
                  <a:t>，表达了函数的总和。高频系数则在不同程度刻画函数的变化情况。</a:t>
                </a:r>
                <a:endParaRPr lang="en-US" altLang="zh-CN" sz="2400" b="1" dirty="0">
                  <a:latin typeface="+mj-ea"/>
                  <a:ea typeface="+mj-ea"/>
                </a:endParaRPr>
              </a:p>
            </p:txBody>
          </p:sp>
        </mc:Choice>
        <mc:Fallback xmlns="">
          <p:sp>
            <p:nvSpPr>
              <p:cNvPr id="7" name="矩形 6">
                <a:extLst>
                  <a:ext uri="{FF2B5EF4-FFF2-40B4-BE49-F238E27FC236}">
                    <a16:creationId xmlns:a16="http://schemas.microsoft.com/office/drawing/2014/main" id="{3B27DB73-F9D3-4B4F-88EE-807F6E5EA5BF}"/>
                  </a:ext>
                </a:extLst>
              </p:cNvPr>
              <p:cNvSpPr>
                <a:spLocks noRot="1" noChangeAspect="1" noMove="1" noResize="1" noEditPoints="1" noAdjustHandles="1" noChangeArrowheads="1" noChangeShapeType="1" noTextEdit="1"/>
              </p:cNvSpPr>
              <p:nvPr/>
            </p:nvSpPr>
            <p:spPr>
              <a:xfrm>
                <a:off x="311802" y="698967"/>
                <a:ext cx="8712968" cy="2111219"/>
              </a:xfrm>
              <a:prstGeom prst="rect">
                <a:avLst/>
              </a:prstGeom>
              <a:blipFill>
                <a:blip r:embed="rId2"/>
                <a:stretch>
                  <a:fillRect l="-630" t="-2890" b="-5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510F3CB-2215-4CAA-928E-6C9A9C97362C}"/>
                  </a:ext>
                </a:extLst>
              </p:cNvPr>
              <p:cNvSpPr/>
              <p:nvPr/>
            </p:nvSpPr>
            <p:spPr>
              <a:xfrm>
                <a:off x="311802" y="4963381"/>
                <a:ext cx="8712968" cy="1452577"/>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离散傅里叶逆变换定义</a:t>
                </a:r>
                <a14:m>
                  <m:oMath xmlns:m="http://schemas.openxmlformats.org/officeDocument/2006/math">
                    <m:r>
                      <a:rPr lang="en-US" altLang="zh-CN" sz="2400" b="1" i="1" smtClean="0">
                        <a:solidFill>
                          <a:srgbClr val="FF0000"/>
                        </a:solidFill>
                        <a:latin typeface="Cambria Math" panose="02040503050406030204" pitchFamily="18" charset="0"/>
                      </a:rPr>
                      <m:t>𝑿</m:t>
                    </m:r>
                    <m:d>
                      <m:dPr>
                        <m:ctrlPr>
                          <a:rPr lang="en-US" altLang="zh-CN" sz="2400" b="1" i="1">
                            <a:solidFill>
                              <a:srgbClr val="FF0000"/>
                            </a:solidFill>
                            <a:latin typeface="Cambria Math" panose="02040503050406030204" pitchFamily="18" charset="0"/>
                          </a:rPr>
                        </m:ctrlPr>
                      </m:dPr>
                      <m:e>
                        <m:r>
                          <a:rPr lang="en-US" altLang="zh-CN" sz="2400" b="1" i="1" smtClean="0">
                            <a:solidFill>
                              <a:srgbClr val="FF0000"/>
                            </a:solidFill>
                            <a:latin typeface="Cambria Math" panose="02040503050406030204" pitchFamily="18" charset="0"/>
                          </a:rPr>
                          <m:t>𝒊</m:t>
                        </m:r>
                      </m:e>
                    </m:d>
                    <m:r>
                      <a:rPr lang="en-US" altLang="zh-CN" sz="2400" b="1" i="1">
                        <a:solidFill>
                          <a:srgbClr val="FF0000"/>
                        </a:solidFill>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𝟏</m:t>
                        </m:r>
                      </m:num>
                      <m:den>
                        <m:r>
                          <a:rPr lang="en-US" altLang="zh-CN" sz="2400" b="1" i="1" smtClean="0">
                            <a:solidFill>
                              <a:srgbClr val="FF0000"/>
                            </a:solidFill>
                            <a:latin typeface="Cambria Math" panose="02040503050406030204" pitchFamily="18" charset="0"/>
                          </a:rPr>
                          <m:t>𝒏</m:t>
                        </m:r>
                      </m:den>
                    </m:f>
                    <m:nary>
                      <m:naryPr>
                        <m:chr m:val="∑"/>
                        <m:ctrlPr>
                          <a:rPr lang="en-US" altLang="zh-CN" sz="2400" b="1" i="1">
                            <a:solidFill>
                              <a:srgbClr val="FF0000"/>
                            </a:solidFill>
                            <a:latin typeface="Cambria Math" panose="02040503050406030204" pitchFamily="18" charset="0"/>
                          </a:rPr>
                        </m:ctrlPr>
                      </m:naryPr>
                      <m:sub>
                        <m:r>
                          <a:rPr lang="en-US" altLang="zh-CN" sz="2400" b="1" i="1" smtClean="0">
                            <a:solidFill>
                              <a:srgbClr val="FF0000"/>
                            </a:solidFill>
                            <a:latin typeface="Cambria Math" panose="02040503050406030204" pitchFamily="18" charset="0"/>
                          </a:rPr>
                          <m:t>𝒌</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𝟏</m:t>
                        </m:r>
                      </m:sub>
                      <m:sup>
                        <m:r>
                          <a:rPr lang="en-US" altLang="zh-CN" sz="2400" b="1" i="1">
                            <a:solidFill>
                              <a:srgbClr val="FF0000"/>
                            </a:solidFill>
                            <a:latin typeface="Cambria Math" panose="02040503050406030204" pitchFamily="18" charset="0"/>
                          </a:rPr>
                          <m:t>𝒏</m:t>
                        </m:r>
                      </m:sup>
                      <m:e>
                        <m:r>
                          <a:rPr lang="en-US" altLang="zh-CN" sz="2400" b="1" i="1" smtClean="0">
                            <a:solidFill>
                              <a:srgbClr val="FF0000"/>
                            </a:solidFill>
                            <a:latin typeface="Cambria Math" panose="02040503050406030204" pitchFamily="18" charset="0"/>
                          </a:rPr>
                          <m:t>𝒀</m:t>
                        </m:r>
                        <m:d>
                          <m:dPr>
                            <m:ctrlPr>
                              <a:rPr lang="en-US" altLang="zh-CN" sz="2400" b="1" i="1">
                                <a:solidFill>
                                  <a:srgbClr val="FF0000"/>
                                </a:solidFill>
                                <a:latin typeface="Cambria Math" panose="02040503050406030204" pitchFamily="18" charset="0"/>
                              </a:rPr>
                            </m:ctrlPr>
                          </m:dPr>
                          <m:e>
                            <m:r>
                              <a:rPr lang="en-US" altLang="zh-CN" sz="2400" b="1" i="1" smtClean="0">
                                <a:solidFill>
                                  <a:srgbClr val="FF0000"/>
                                </a:solidFill>
                                <a:latin typeface="Cambria Math" panose="02040503050406030204" pitchFamily="18" charset="0"/>
                              </a:rPr>
                              <m:t>𝒌</m:t>
                            </m:r>
                          </m:e>
                        </m:d>
                        <m:sSup>
                          <m:sSupPr>
                            <m:ctrlPr>
                              <a:rPr lang="en-US" altLang="zh-CN" sz="2400" b="1" i="1">
                                <a:solidFill>
                                  <a:srgbClr val="FF0000"/>
                                </a:solidFill>
                                <a:latin typeface="Cambria Math" panose="02040503050406030204" pitchFamily="18" charset="0"/>
                              </a:rPr>
                            </m:ctrlPr>
                          </m:sSupPr>
                          <m:e>
                            <m:r>
                              <a:rPr lang="en-US" altLang="zh-CN" sz="2400" b="1">
                                <a:solidFill>
                                  <a:srgbClr val="FF0000"/>
                                </a:solidFill>
                                <a:latin typeface="Cambria Math" panose="02040503050406030204" pitchFamily="18" charset="0"/>
                              </a:rPr>
                              <m:t>𝐞</m:t>
                            </m:r>
                          </m:e>
                          <m:sup>
                            <m:f>
                              <m:fPr>
                                <m:ctrlPr>
                                  <a:rPr lang="en-US" altLang="zh-CN" sz="2400" b="1" i="1">
                                    <a:solidFill>
                                      <a:srgbClr val="FF0000"/>
                                    </a:solidFill>
                                    <a:latin typeface="Cambria Math" panose="02040503050406030204" pitchFamily="18" charset="0"/>
                                  </a:rPr>
                                </m:ctrlPr>
                              </m:fPr>
                              <m:num>
                                <m:d>
                                  <m:dPr>
                                    <m:ctrlPr>
                                      <a:rPr lang="en-US" altLang="zh-CN" sz="2400" b="1"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𝟐</m:t>
                                    </m:r>
                                    <m:r>
                                      <a:rPr lang="en-US" altLang="zh-CN" sz="2400" b="1" i="1">
                                        <a:solidFill>
                                          <a:srgbClr val="FF0000"/>
                                        </a:solidFill>
                                        <a:latin typeface="Cambria Math" panose="02040503050406030204" pitchFamily="18" charset="0"/>
                                      </a:rPr>
                                      <m:t>𝝅</m:t>
                                    </m:r>
                                    <m:r>
                                      <a:rPr lang="en-US" altLang="zh-CN" sz="2400" b="1" i="1">
                                        <a:solidFill>
                                          <a:srgbClr val="FF0000"/>
                                        </a:solidFill>
                                        <a:latin typeface="Cambria Math" panose="02040503050406030204" pitchFamily="18" charset="0"/>
                                      </a:rPr>
                                      <m:t>𝒋</m:t>
                                    </m:r>
                                  </m:e>
                                </m:d>
                                <m:d>
                                  <m:dPr>
                                    <m:ctrlPr>
                                      <a:rPr lang="en-US" altLang="zh-CN" sz="2400" b="1"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𝒊</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𝟏</m:t>
                                    </m:r>
                                  </m:e>
                                </m:d>
                                <m:d>
                                  <m:dPr>
                                    <m:ctrlPr>
                                      <a:rPr lang="en-US" altLang="zh-CN" sz="2400" b="1" i="1">
                                        <a:solidFill>
                                          <a:srgbClr val="FF0000"/>
                                        </a:solidFill>
                                        <a:latin typeface="Cambria Math" panose="02040503050406030204" pitchFamily="18" charset="0"/>
                                      </a:rPr>
                                    </m:ctrlPr>
                                  </m:dPr>
                                  <m:e>
                                    <m:r>
                                      <a:rPr lang="en-US" altLang="zh-CN" sz="2400" b="1" i="1">
                                        <a:solidFill>
                                          <a:srgbClr val="FF0000"/>
                                        </a:solidFill>
                                        <a:latin typeface="Cambria Math" panose="02040503050406030204" pitchFamily="18" charset="0"/>
                                      </a:rPr>
                                      <m:t>𝒌</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𝟏</m:t>
                                    </m:r>
                                  </m:e>
                                </m:d>
                              </m:num>
                              <m:den>
                                <m:r>
                                  <a:rPr lang="en-US" altLang="zh-CN" sz="2400" b="1" i="1">
                                    <a:solidFill>
                                      <a:srgbClr val="FF0000"/>
                                    </a:solidFill>
                                    <a:latin typeface="Cambria Math" panose="02040503050406030204" pitchFamily="18" charset="0"/>
                                  </a:rPr>
                                  <m:t>𝒏</m:t>
                                </m:r>
                              </m:den>
                            </m:f>
                          </m:sup>
                        </m:sSup>
                      </m:e>
                    </m:nary>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𝟏</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𝒊</m:t>
                    </m:r>
                    <m:r>
                      <a:rPr lang="en-US" altLang="zh-CN" sz="2400" b="1"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𝒏</m:t>
                    </m:r>
                  </m:oMath>
                </a14:m>
                <a:r>
                  <a:rPr lang="en-US" altLang="zh-CN" sz="2400" b="1" dirty="0">
                    <a:latin typeface="+mj-ea"/>
                    <a:ea typeface="+mj-ea"/>
                  </a:rPr>
                  <a:t>,</a:t>
                </a:r>
                <a:r>
                  <a:rPr lang="zh-CN" altLang="en-US" sz="2400" b="1" dirty="0">
                    <a:latin typeface="+mj-ea"/>
                    <a:ea typeface="+mj-ea"/>
                  </a:rPr>
                  <a:t>这一变换与傅里叶变换完全互逆。</a:t>
                </a:r>
                <a:r>
                  <a:rPr lang="en-US" altLang="zh-CN" sz="2400" b="1" dirty="0">
                    <a:latin typeface="+mj-ea"/>
                    <a:ea typeface="+mj-ea"/>
                  </a:rPr>
                  <a:t>MATLAB</a:t>
                </a:r>
                <a:r>
                  <a:rPr lang="zh-CN" altLang="en-US" sz="2400" b="1" dirty="0">
                    <a:latin typeface="+mj-ea"/>
                    <a:ea typeface="+mj-ea"/>
                  </a:rPr>
                  <a:t>函数</a:t>
                </a:r>
                <a:r>
                  <a:rPr lang="en-US" altLang="zh-CN" sz="2400" b="1" dirty="0" err="1">
                    <a:solidFill>
                      <a:schemeClr val="accent2"/>
                    </a:solidFill>
                    <a:latin typeface="Courier New" panose="02070309020205020404" pitchFamily="49" charset="0"/>
                    <a:ea typeface="+mj-ea"/>
                    <a:cs typeface="Courier New" panose="02070309020205020404" pitchFamily="49" charset="0"/>
                  </a:rPr>
                  <a:t>ifft</a:t>
                </a:r>
                <a:r>
                  <a:rPr lang="en-US" altLang="zh-CN" sz="2400" b="1" dirty="0">
                    <a:solidFill>
                      <a:schemeClr val="accent2"/>
                    </a:solidFill>
                    <a:latin typeface="Courier New" panose="02070309020205020404" pitchFamily="49" charset="0"/>
                    <a:ea typeface="+mj-ea"/>
                    <a:cs typeface="Courier New" panose="02070309020205020404" pitchFamily="49" charset="0"/>
                  </a:rPr>
                  <a:t>(Y)</a:t>
                </a:r>
                <a:r>
                  <a:rPr lang="zh-CN" altLang="en-US" sz="2400" b="1" dirty="0">
                    <a:latin typeface="+mj-ea"/>
                    <a:ea typeface="+mj-ea"/>
                  </a:rPr>
                  <a:t>可以实现对应的功能</a:t>
                </a:r>
                <a:endParaRPr lang="en-US" altLang="zh-CN" sz="2400" b="1" dirty="0">
                  <a:latin typeface="+mj-ea"/>
                  <a:ea typeface="+mj-ea"/>
                </a:endParaRPr>
              </a:p>
            </p:txBody>
          </p:sp>
        </mc:Choice>
        <mc:Fallback xmlns="">
          <p:sp>
            <p:nvSpPr>
              <p:cNvPr id="8" name="矩形 7">
                <a:extLst>
                  <a:ext uri="{FF2B5EF4-FFF2-40B4-BE49-F238E27FC236}">
                    <a16:creationId xmlns:a16="http://schemas.microsoft.com/office/drawing/2014/main" id="{B510F3CB-2215-4CAA-928E-6C9A9C97362C}"/>
                  </a:ext>
                </a:extLst>
              </p:cNvPr>
              <p:cNvSpPr>
                <a:spLocks noRot="1" noChangeAspect="1" noMove="1" noResize="1" noEditPoints="1" noAdjustHandles="1" noChangeArrowheads="1" noChangeShapeType="1" noTextEdit="1"/>
              </p:cNvSpPr>
              <p:nvPr/>
            </p:nvSpPr>
            <p:spPr>
              <a:xfrm>
                <a:off x="311802" y="4963381"/>
                <a:ext cx="8712968" cy="1452577"/>
              </a:xfrm>
              <a:prstGeom prst="rect">
                <a:avLst/>
              </a:prstGeom>
              <a:blipFill>
                <a:blip r:embed="rId3"/>
                <a:stretch>
                  <a:fillRect l="-630" r="-3149" b="-8824"/>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C149671E-0903-4254-AF54-572AA41013EB}"/>
              </a:ext>
            </a:extLst>
          </p:cNvPr>
          <p:cNvSpPr/>
          <p:nvPr/>
        </p:nvSpPr>
        <p:spPr>
          <a:xfrm>
            <a:off x="311802" y="3393721"/>
            <a:ext cx="8712968" cy="1569660"/>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Courier New" panose="02070309020205020404" pitchFamily="49" charset="0"/>
                <a:ea typeface="+mj-ea"/>
                <a:cs typeface="Courier New" panose="02070309020205020404" pitchFamily="49" charset="0"/>
              </a:rPr>
              <a:t>离散傅里叶变换是一种从有限长度的离散序列</a:t>
            </a:r>
            <a:r>
              <a:rPr lang="en-US" altLang="zh-CN" sz="2400" b="1" dirty="0">
                <a:solidFill>
                  <a:prstClr val="black"/>
                </a:solidFill>
                <a:latin typeface="Courier New" panose="02070309020205020404" pitchFamily="49" charset="0"/>
                <a:ea typeface="+mj-ea"/>
                <a:cs typeface="Courier New" panose="02070309020205020404" pitchFamily="49" charset="0"/>
              </a:rPr>
              <a:t>X(</a:t>
            </a:r>
            <a:r>
              <a:rPr lang="en-US" altLang="zh-CN" sz="2400" b="1" dirty="0" err="1">
                <a:solidFill>
                  <a:prstClr val="black"/>
                </a:solidFill>
                <a:latin typeface="Courier New" panose="02070309020205020404" pitchFamily="49" charset="0"/>
                <a:ea typeface="+mj-ea"/>
                <a:cs typeface="Courier New" panose="02070309020205020404" pitchFamily="49" charset="0"/>
              </a:rPr>
              <a:t>i</a:t>
            </a:r>
            <a:r>
              <a:rPr lang="en-US" altLang="zh-CN" sz="2400" b="1" dirty="0">
                <a:solidFill>
                  <a:prstClr val="black"/>
                </a:solidFill>
                <a:latin typeface="Courier New" panose="02070309020205020404" pitchFamily="49" charset="0"/>
                <a:ea typeface="+mj-ea"/>
                <a:cs typeface="Courier New" panose="02070309020205020404" pitchFamily="49" charset="0"/>
              </a:rPr>
              <a:t>)</a:t>
            </a:r>
            <a:r>
              <a:rPr lang="zh-CN" altLang="en-US" sz="2400" b="1" dirty="0">
                <a:solidFill>
                  <a:prstClr val="black"/>
                </a:solidFill>
                <a:latin typeface="Courier New" panose="02070309020205020404" pitchFamily="49" charset="0"/>
                <a:ea typeface="+mj-ea"/>
                <a:cs typeface="Courier New" panose="02070309020205020404" pitchFamily="49" charset="0"/>
              </a:rPr>
              <a:t>到另一种有限长度离散序列</a:t>
            </a:r>
            <a:r>
              <a:rPr lang="en-US" altLang="zh-CN" sz="2400" b="1" dirty="0">
                <a:solidFill>
                  <a:prstClr val="black"/>
                </a:solidFill>
                <a:latin typeface="Courier New" panose="02070309020205020404" pitchFamily="49" charset="0"/>
                <a:ea typeface="+mj-ea"/>
                <a:cs typeface="Courier New" panose="02070309020205020404" pitchFamily="49" charset="0"/>
              </a:rPr>
              <a:t>Y(k)</a:t>
            </a:r>
            <a:r>
              <a:rPr lang="zh-CN" altLang="en-US" sz="2400" b="1" dirty="0">
                <a:solidFill>
                  <a:prstClr val="black"/>
                </a:solidFill>
                <a:latin typeface="Courier New" panose="02070309020205020404" pitchFamily="49" charset="0"/>
                <a:ea typeface="+mj-ea"/>
                <a:cs typeface="Courier New" panose="02070309020205020404" pitchFamily="49" charset="0"/>
              </a:rPr>
              <a:t>的变换。变换的原理事实上是将序列</a:t>
            </a:r>
            <a:r>
              <a:rPr lang="en-US" altLang="zh-CN" sz="2400" b="1" dirty="0">
                <a:solidFill>
                  <a:prstClr val="black"/>
                </a:solidFill>
                <a:latin typeface="Courier New" panose="02070309020205020404" pitchFamily="49" charset="0"/>
                <a:ea typeface="+mj-ea"/>
                <a:cs typeface="Courier New" panose="02070309020205020404" pitchFamily="49" charset="0"/>
              </a:rPr>
              <a:t>X(</a:t>
            </a:r>
            <a:r>
              <a:rPr lang="en-US" altLang="zh-CN" sz="2400" b="1" dirty="0" err="1">
                <a:solidFill>
                  <a:prstClr val="black"/>
                </a:solidFill>
                <a:latin typeface="Courier New" panose="02070309020205020404" pitchFamily="49" charset="0"/>
                <a:ea typeface="+mj-ea"/>
                <a:cs typeface="Courier New" panose="02070309020205020404" pitchFamily="49" charset="0"/>
              </a:rPr>
              <a:t>i</a:t>
            </a:r>
            <a:r>
              <a:rPr lang="en-US" altLang="zh-CN" sz="2400" b="1" dirty="0">
                <a:solidFill>
                  <a:prstClr val="black"/>
                </a:solidFill>
                <a:latin typeface="Courier New" panose="02070309020205020404" pitchFamily="49" charset="0"/>
                <a:ea typeface="+mj-ea"/>
                <a:cs typeface="Courier New" panose="02070309020205020404" pitchFamily="49" charset="0"/>
              </a:rPr>
              <a:t>)</a:t>
            </a:r>
            <a:r>
              <a:rPr lang="zh-CN" altLang="en-US" sz="2400" b="1" dirty="0">
                <a:solidFill>
                  <a:prstClr val="black"/>
                </a:solidFill>
                <a:latin typeface="Courier New" panose="02070309020205020404" pitchFamily="49" charset="0"/>
                <a:ea typeface="+mj-ea"/>
                <a:cs typeface="Courier New" panose="02070309020205020404" pitchFamily="49" charset="0"/>
              </a:rPr>
              <a:t>假想为了</a:t>
            </a:r>
            <a:r>
              <a:rPr lang="zh-CN" altLang="en-US" sz="2400" b="1" dirty="0">
                <a:solidFill>
                  <a:srgbClr val="FF0000"/>
                </a:solidFill>
                <a:latin typeface="Courier New" panose="02070309020205020404" pitchFamily="49" charset="0"/>
                <a:ea typeface="+mj-ea"/>
                <a:cs typeface="Courier New" panose="02070309020205020404" pitchFamily="49" charset="0"/>
              </a:rPr>
              <a:t>以</a:t>
            </a:r>
            <a:r>
              <a:rPr lang="en-US" altLang="zh-CN" sz="2400" b="1" dirty="0">
                <a:solidFill>
                  <a:srgbClr val="FF0000"/>
                </a:solidFill>
                <a:latin typeface="Courier New" panose="02070309020205020404" pitchFamily="49" charset="0"/>
                <a:ea typeface="+mj-ea"/>
                <a:cs typeface="Courier New" panose="02070309020205020404" pitchFamily="49" charset="0"/>
              </a:rPr>
              <a:t>n</a:t>
            </a:r>
            <a:r>
              <a:rPr lang="zh-CN" altLang="en-US" sz="2400" b="1" dirty="0">
                <a:solidFill>
                  <a:srgbClr val="FF0000"/>
                </a:solidFill>
                <a:latin typeface="Courier New" panose="02070309020205020404" pitchFamily="49" charset="0"/>
                <a:ea typeface="+mj-ea"/>
                <a:cs typeface="Courier New" panose="02070309020205020404" pitchFamily="49" charset="0"/>
              </a:rPr>
              <a:t>为周期的“无限长周期序列”</a:t>
            </a:r>
            <a:r>
              <a:rPr lang="zh-CN" altLang="en-US" sz="2400" b="1" dirty="0">
                <a:solidFill>
                  <a:prstClr val="black"/>
                </a:solidFill>
                <a:latin typeface="Courier New" panose="02070309020205020404" pitchFamily="49" charset="0"/>
                <a:ea typeface="+mj-ea"/>
                <a:cs typeface="Courier New" panose="02070309020205020404" pitchFamily="49" charset="0"/>
              </a:rPr>
              <a:t>，进而可以利用有限个特定的频率采样完成</a:t>
            </a:r>
            <a:r>
              <a:rPr lang="en-US" altLang="zh-CN" sz="2400" b="1" dirty="0">
                <a:solidFill>
                  <a:prstClr val="black"/>
                </a:solidFill>
                <a:latin typeface="Courier New" panose="02070309020205020404" pitchFamily="49" charset="0"/>
                <a:ea typeface="+mj-ea"/>
                <a:cs typeface="Courier New" panose="02070309020205020404" pitchFamily="49" charset="0"/>
              </a:rPr>
              <a:t>X(</a:t>
            </a:r>
            <a:r>
              <a:rPr lang="en-US" altLang="zh-CN" sz="2400" b="1" dirty="0" err="1">
                <a:solidFill>
                  <a:prstClr val="black"/>
                </a:solidFill>
                <a:latin typeface="Courier New" panose="02070309020205020404" pitchFamily="49" charset="0"/>
                <a:ea typeface="+mj-ea"/>
                <a:cs typeface="Courier New" panose="02070309020205020404" pitchFamily="49" charset="0"/>
              </a:rPr>
              <a:t>i</a:t>
            </a:r>
            <a:r>
              <a:rPr lang="en-US" altLang="zh-CN" sz="2400" b="1" dirty="0">
                <a:solidFill>
                  <a:prstClr val="black"/>
                </a:solidFill>
                <a:latin typeface="Courier New" panose="02070309020205020404" pitchFamily="49" charset="0"/>
                <a:ea typeface="+mj-ea"/>
                <a:cs typeface="Courier New" panose="02070309020205020404" pitchFamily="49" charset="0"/>
              </a:rPr>
              <a:t>)</a:t>
            </a:r>
            <a:r>
              <a:rPr lang="zh-CN" altLang="en-US" sz="2400" b="1" dirty="0">
                <a:solidFill>
                  <a:prstClr val="black"/>
                </a:solidFill>
                <a:latin typeface="Courier New" panose="02070309020205020404" pitchFamily="49" charset="0"/>
                <a:ea typeface="+mj-ea"/>
                <a:cs typeface="Courier New" panose="02070309020205020404" pitchFamily="49" charset="0"/>
              </a:rPr>
              <a:t>的频率表示。</a:t>
            </a:r>
            <a:endParaRPr lang="en-US" altLang="zh-CN" sz="2400" b="1" dirty="0">
              <a:solidFill>
                <a:prstClr val="black"/>
              </a:solidFill>
              <a:latin typeface="Courier New" panose="02070309020205020404" pitchFamily="49" charset="0"/>
              <a:ea typeface="+mj-ea"/>
              <a:cs typeface="Courier New" panose="02070309020205020404" pitchFamily="49" charset="0"/>
            </a:endParaRPr>
          </a:p>
        </p:txBody>
      </p:sp>
      <p:sp>
        <p:nvSpPr>
          <p:cNvPr id="11" name="矩形 10">
            <a:extLst>
              <a:ext uri="{FF2B5EF4-FFF2-40B4-BE49-F238E27FC236}">
                <a16:creationId xmlns:a16="http://schemas.microsoft.com/office/drawing/2014/main" id="{8C703FDB-CDD7-41BA-B4E8-174A1A15C6EA}"/>
              </a:ext>
            </a:extLst>
          </p:cNvPr>
          <p:cNvSpPr/>
          <p:nvPr/>
        </p:nvSpPr>
        <p:spPr>
          <a:xfrm>
            <a:off x="311802" y="2871121"/>
            <a:ext cx="8712968" cy="461665"/>
          </a:xfrm>
          <a:prstGeom prst="rect">
            <a:avLst/>
          </a:prstGeom>
        </p:spPr>
        <p:txBody>
          <a:bodyPr wrap="square">
            <a:spAutoFit/>
          </a:bodyPr>
          <a:lstStyle/>
          <a:p>
            <a:pPr marL="274320" indent="-274320">
              <a:spcBef>
                <a:spcPts val="580"/>
              </a:spcBef>
              <a:buClr>
                <a:srgbClr val="00B050"/>
              </a:buClr>
              <a:buSzPct val="85000"/>
              <a:buFont typeface="Wingdings" pitchFamily="2" charset="2"/>
              <a:buChar char="q"/>
            </a:pPr>
            <a:r>
              <a:rPr lang="zh-CN" altLang="en-US" sz="2400" b="1" dirty="0">
                <a:solidFill>
                  <a:prstClr val="black"/>
                </a:solidFill>
                <a:latin typeface="+mj-ea"/>
                <a:ea typeface="+mj-ea"/>
              </a:rPr>
              <a:t>函数</a:t>
            </a:r>
            <a:r>
              <a:rPr lang="en-US" altLang="zh-CN" sz="2400" b="1" dirty="0" err="1">
                <a:solidFill>
                  <a:schemeClr val="accent2"/>
                </a:solidFill>
                <a:latin typeface="Courier New" panose="02070309020205020404" pitchFamily="49" charset="0"/>
                <a:cs typeface="Courier New" panose="02070309020205020404" pitchFamily="49" charset="0"/>
              </a:rPr>
              <a:t>fft</a:t>
            </a:r>
            <a:r>
              <a:rPr lang="en-US" altLang="zh-CN" sz="2400" b="1" dirty="0">
                <a:solidFill>
                  <a:schemeClr val="accent2"/>
                </a:solidFill>
                <a:latin typeface="Courier New" panose="02070309020205020404" pitchFamily="49" charset="0"/>
                <a:cs typeface="Courier New" panose="02070309020205020404" pitchFamily="49" charset="0"/>
              </a:rPr>
              <a:t>(X)</a:t>
            </a:r>
            <a:r>
              <a:rPr lang="en-US" altLang="zh-CN" sz="2400" b="1" dirty="0">
                <a:solidFill>
                  <a:srgbClr val="0070C0"/>
                </a:solidFill>
                <a:latin typeface="+mj-ea"/>
              </a:rPr>
              <a:t> </a:t>
            </a:r>
            <a:r>
              <a:rPr lang="zh-CN" altLang="en-US" sz="2400" b="1" dirty="0">
                <a:latin typeface="+mj-ea"/>
                <a:ea typeface="+mj-ea"/>
              </a:rPr>
              <a:t>可以利用上式计算出向量</a:t>
            </a:r>
            <a:r>
              <a:rPr lang="en-US" altLang="zh-CN" sz="2400" b="1" dirty="0">
                <a:latin typeface="+mj-ea"/>
                <a:ea typeface="+mj-ea"/>
              </a:rPr>
              <a:t>X</a:t>
            </a:r>
            <a:r>
              <a:rPr lang="zh-CN" altLang="en-US" sz="2400" b="1" dirty="0">
                <a:latin typeface="+mj-ea"/>
                <a:ea typeface="+mj-ea"/>
              </a:rPr>
              <a:t>的离散傅里叶变换</a:t>
            </a:r>
            <a:endParaRPr lang="en-US" altLang="zh-CN" sz="2400" b="1" dirty="0">
              <a:latin typeface="+mj-ea"/>
              <a:ea typeface="+mj-ea"/>
            </a:endParaRPr>
          </a:p>
        </p:txBody>
      </p:sp>
    </p:spTree>
    <p:extLst>
      <p:ext uri="{BB962C8B-B14F-4D97-AF65-F5344CB8AC3E}">
        <p14:creationId xmlns:p14="http://schemas.microsoft.com/office/powerpoint/2010/main" val="67572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54"/>
  <p:tag name="DEFAULTHEIGHT" val="383"/>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极目远眺">
  <a:themeElements>
    <a:clrScheme name="极目远眺">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极目远眺">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极目远眺">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12497</TotalTime>
  <Words>4216</Words>
  <Application>Microsoft Office PowerPoint</Application>
  <PresentationFormat>全屏显示(4:3)</PresentationFormat>
  <Paragraphs>212</Paragraphs>
  <Slides>36</Slides>
  <Notes>10</Notes>
  <HiddenSlides>0</HiddenSlides>
  <MMClips>13</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36</vt:i4>
      </vt:variant>
    </vt:vector>
  </HeadingPairs>
  <TitlesOfParts>
    <vt:vector size="51" baseType="lpstr">
      <vt:lpstr>Wingdings 2</vt:lpstr>
      <vt:lpstr>Franklin Gothic Medium</vt:lpstr>
      <vt:lpstr>幼圆</vt:lpstr>
      <vt:lpstr>Courier New</vt:lpstr>
      <vt:lpstr>Arial</vt:lpstr>
      <vt:lpstr>Franklin Gothic Book</vt:lpstr>
      <vt:lpstr>Arial Narrow</vt:lpstr>
      <vt:lpstr>Cambria Math</vt:lpstr>
      <vt:lpstr>Wingdings</vt:lpstr>
      <vt:lpstr>微软雅黑</vt:lpstr>
      <vt:lpstr>Calibri</vt:lpstr>
      <vt:lpstr>Perpetua</vt:lpstr>
      <vt:lpstr>极目远眺</vt:lpstr>
      <vt:lpstr>Equity</vt:lpstr>
      <vt:lpstr>暗香扑面</vt:lpstr>
      <vt:lpstr>数学实验与数学软件 </vt:lpstr>
      <vt:lpstr>函数信息与数字信号</vt:lpstr>
      <vt:lpstr>理想数字信号与含有(高斯)噪声的信号</vt:lpstr>
      <vt:lpstr>噪声强弱的度量-信噪比</vt:lpstr>
      <vt:lpstr>数字信号高斯噪声的均值滤波</vt:lpstr>
      <vt:lpstr>数字信号高斯噪声的均值滤波</vt:lpstr>
      <vt:lpstr>数字信号高斯噪声的均值滤波</vt:lpstr>
      <vt:lpstr>复习-(连续)傅里叶变换</vt:lpstr>
      <vt:lpstr>离散傅里叶变换</vt:lpstr>
      <vt:lpstr>离散傅里叶变换</vt:lpstr>
      <vt:lpstr>利用离散傅里叶变换完成高斯噪声去噪</vt:lpstr>
      <vt:lpstr>利用离散傅里叶变换完成高斯噪声去噪</vt:lpstr>
      <vt:lpstr>硬阈值与软阈值算法(原理了解)</vt:lpstr>
      <vt:lpstr>软阈值算法完成高斯噪声去噪</vt:lpstr>
      <vt:lpstr>数字信号的去噪问题综述</vt:lpstr>
      <vt:lpstr>声音信号的读取</vt:lpstr>
      <vt:lpstr>声音信号的读取</vt:lpstr>
      <vt:lpstr>声音信号的截取、播放与存储</vt:lpstr>
      <vt:lpstr>响度与振幅</vt:lpstr>
      <vt:lpstr>音色与波形</vt:lpstr>
      <vt:lpstr>音调与频率</vt:lpstr>
      <vt:lpstr>声音的变频播放与频率图示</vt:lpstr>
      <vt:lpstr>音乐的音调变化分析</vt:lpstr>
      <vt:lpstr>音乐的音调变化分析</vt:lpstr>
      <vt:lpstr>音乐的音调变化动画绘图</vt:lpstr>
      <vt:lpstr>音乐的音调变化分析综述</vt:lpstr>
      <vt:lpstr>动态音高线动画演示(了解，初步)</vt:lpstr>
      <vt:lpstr>音叉音的数学生成</vt:lpstr>
      <vt:lpstr>音乐的设计-详见Maryslamb.m</vt:lpstr>
      <vt:lpstr>转音-模拟报警（消防车？）鸣笛</vt:lpstr>
      <vt:lpstr>优秀的三声部音乐作品</vt:lpstr>
      <vt:lpstr>第14周电子版作业（12月7日0点前提交）</vt:lpstr>
      <vt:lpstr>第14周电子版作业（12月7日0点前提交）</vt:lpstr>
      <vt:lpstr>PowerPoint 演示文稿</vt:lpstr>
      <vt:lpstr>不用交的作业（重要）</vt:lpstr>
      <vt:lpstr>感谢同学们认真听课!</vt:lpstr>
    </vt:vector>
  </TitlesOfParts>
  <Company>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Wavelet Frames and application</dc:title>
  <dc:creator>JIA LI</dc:creator>
  <cp:lastModifiedBy>JIA LI</cp:lastModifiedBy>
  <cp:revision>1003</cp:revision>
  <dcterms:created xsi:type="dcterms:W3CDTF">2014-07-04T06:51:09Z</dcterms:created>
  <dcterms:modified xsi:type="dcterms:W3CDTF">2019-11-26T03:46:59Z</dcterms:modified>
</cp:coreProperties>
</file>